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162"/>
  </p:notesMasterIdLst>
  <p:sldIdLst>
    <p:sldId id="256" r:id="rId2"/>
    <p:sldId id="454" r:id="rId3"/>
    <p:sldId id="445" r:id="rId4"/>
    <p:sldId id="407" r:id="rId5"/>
    <p:sldId id="426" r:id="rId6"/>
    <p:sldId id="429" r:id="rId7"/>
    <p:sldId id="427" r:id="rId8"/>
    <p:sldId id="428" r:id="rId9"/>
    <p:sldId id="444" r:id="rId10"/>
    <p:sldId id="443" r:id="rId11"/>
    <p:sldId id="415" r:id="rId12"/>
    <p:sldId id="416" r:id="rId13"/>
    <p:sldId id="447" r:id="rId14"/>
    <p:sldId id="414" r:id="rId15"/>
    <p:sldId id="418" r:id="rId16"/>
    <p:sldId id="410" r:id="rId17"/>
    <p:sldId id="409" r:id="rId18"/>
    <p:sldId id="448" r:id="rId19"/>
    <p:sldId id="449" r:id="rId20"/>
    <p:sldId id="439" r:id="rId21"/>
    <p:sldId id="411" r:id="rId22"/>
    <p:sldId id="412" r:id="rId23"/>
    <p:sldId id="450" r:id="rId24"/>
    <p:sldId id="413" r:id="rId25"/>
    <p:sldId id="420" r:id="rId26"/>
    <p:sldId id="451" r:id="rId27"/>
    <p:sldId id="421" r:id="rId28"/>
    <p:sldId id="434" r:id="rId29"/>
    <p:sldId id="433" r:id="rId30"/>
    <p:sldId id="440" r:id="rId31"/>
    <p:sldId id="273" r:id="rId32"/>
    <p:sldId id="430" r:id="rId33"/>
    <p:sldId id="457" r:id="rId34"/>
    <p:sldId id="459" r:id="rId35"/>
    <p:sldId id="460" r:id="rId36"/>
    <p:sldId id="461" r:id="rId37"/>
    <p:sldId id="458" r:id="rId38"/>
    <p:sldId id="276" r:id="rId39"/>
    <p:sldId id="462" r:id="rId40"/>
    <p:sldId id="277" r:id="rId41"/>
    <p:sldId id="278" r:id="rId42"/>
    <p:sldId id="463" r:id="rId43"/>
    <p:sldId id="279" r:id="rId44"/>
    <p:sldId id="281" r:id="rId45"/>
    <p:sldId id="477" r:id="rId46"/>
    <p:sldId id="478" r:id="rId47"/>
    <p:sldId id="274" r:id="rId48"/>
    <p:sldId id="275" r:id="rId49"/>
    <p:sldId id="282" r:id="rId50"/>
    <p:sldId id="283" r:id="rId51"/>
    <p:sldId id="455" r:id="rId52"/>
    <p:sldId id="284" r:id="rId53"/>
    <p:sldId id="466" r:id="rId54"/>
    <p:sldId id="467" r:id="rId55"/>
    <p:sldId id="468" r:id="rId56"/>
    <p:sldId id="469" r:id="rId57"/>
    <p:sldId id="470" r:id="rId58"/>
    <p:sldId id="475" r:id="rId59"/>
    <p:sldId id="473" r:id="rId60"/>
    <p:sldId id="474" r:id="rId61"/>
    <p:sldId id="476" r:id="rId62"/>
    <p:sldId id="479" r:id="rId63"/>
    <p:sldId id="480" r:id="rId64"/>
    <p:sldId id="260" r:id="rId65"/>
    <p:sldId id="259" r:id="rId66"/>
    <p:sldId id="270" r:id="rId67"/>
    <p:sldId id="261" r:id="rId68"/>
    <p:sldId id="266" r:id="rId69"/>
    <p:sldId id="367" r:id="rId70"/>
    <p:sldId id="271" r:id="rId71"/>
    <p:sldId id="272" r:id="rId72"/>
    <p:sldId id="441" r:id="rId73"/>
    <p:sldId id="481" r:id="rId74"/>
    <p:sldId id="482" r:id="rId75"/>
    <p:sldId id="483" r:id="rId76"/>
    <p:sldId id="484" r:id="rId77"/>
    <p:sldId id="485" r:id="rId78"/>
    <p:sldId id="486" r:id="rId79"/>
    <p:sldId id="487" r:id="rId80"/>
    <p:sldId id="488" r:id="rId81"/>
    <p:sldId id="491" r:id="rId82"/>
    <p:sldId id="520" r:id="rId83"/>
    <p:sldId id="521" r:id="rId84"/>
    <p:sldId id="492" r:id="rId85"/>
    <p:sldId id="395" r:id="rId86"/>
    <p:sldId id="501" r:id="rId87"/>
    <p:sldId id="394" r:id="rId88"/>
    <p:sldId id="503" r:id="rId89"/>
    <p:sldId id="504" r:id="rId90"/>
    <p:sldId id="569" r:id="rId91"/>
    <p:sldId id="570" r:id="rId92"/>
    <p:sldId id="493" r:id="rId93"/>
    <p:sldId id="494" r:id="rId94"/>
    <p:sldId id="496" r:id="rId95"/>
    <p:sldId id="495" r:id="rId96"/>
    <p:sldId id="497" r:id="rId97"/>
    <p:sldId id="498" r:id="rId98"/>
    <p:sldId id="499" r:id="rId99"/>
    <p:sldId id="500" r:id="rId100"/>
    <p:sldId id="519" r:id="rId101"/>
    <p:sldId id="522" r:id="rId102"/>
    <p:sldId id="525" r:id="rId103"/>
    <p:sldId id="528" r:id="rId104"/>
    <p:sldId id="526" r:id="rId105"/>
    <p:sldId id="527" r:id="rId106"/>
    <p:sldId id="510" r:id="rId107"/>
    <p:sldId id="529" r:id="rId108"/>
    <p:sldId id="531" r:id="rId109"/>
    <p:sldId id="523" r:id="rId110"/>
    <p:sldId id="524" r:id="rId111"/>
    <p:sldId id="489" r:id="rId112"/>
    <p:sldId id="502" r:id="rId113"/>
    <p:sldId id="506" r:id="rId114"/>
    <p:sldId id="507" r:id="rId115"/>
    <p:sldId id="508" r:id="rId116"/>
    <p:sldId id="511" r:id="rId117"/>
    <p:sldId id="543" r:id="rId118"/>
    <p:sldId id="512" r:id="rId119"/>
    <p:sldId id="548" r:id="rId120"/>
    <p:sldId id="513" r:id="rId121"/>
    <p:sldId id="517" r:id="rId122"/>
    <p:sldId id="532" r:id="rId123"/>
    <p:sldId id="514" r:id="rId124"/>
    <p:sldId id="515" r:id="rId125"/>
    <p:sldId id="516" r:id="rId126"/>
    <p:sldId id="533" r:id="rId127"/>
    <p:sldId id="534" r:id="rId128"/>
    <p:sldId id="538" r:id="rId129"/>
    <p:sldId id="539" r:id="rId130"/>
    <p:sldId id="540" r:id="rId131"/>
    <p:sldId id="541" r:id="rId132"/>
    <p:sldId id="542" r:id="rId133"/>
    <p:sldId id="547" r:id="rId134"/>
    <p:sldId id="544" r:id="rId135"/>
    <p:sldId id="545" r:id="rId136"/>
    <p:sldId id="537" r:id="rId137"/>
    <p:sldId id="536" r:id="rId138"/>
    <p:sldId id="535" r:id="rId139"/>
    <p:sldId id="546" r:id="rId140"/>
    <p:sldId id="562" r:id="rId141"/>
    <p:sldId id="551" r:id="rId142"/>
    <p:sldId id="559" r:id="rId143"/>
    <p:sldId id="552" r:id="rId144"/>
    <p:sldId id="549" r:id="rId145"/>
    <p:sldId id="566" r:id="rId146"/>
    <p:sldId id="550" r:id="rId147"/>
    <p:sldId id="560" r:id="rId148"/>
    <p:sldId id="557" r:id="rId149"/>
    <p:sldId id="563" r:id="rId150"/>
    <p:sldId id="556" r:id="rId151"/>
    <p:sldId id="553" r:id="rId152"/>
    <p:sldId id="564" r:id="rId153"/>
    <p:sldId id="555" r:id="rId154"/>
    <p:sldId id="554" r:id="rId155"/>
    <p:sldId id="558" r:id="rId156"/>
    <p:sldId id="567" r:id="rId157"/>
    <p:sldId id="561" r:id="rId158"/>
    <p:sldId id="565" r:id="rId159"/>
    <p:sldId id="568" r:id="rId160"/>
    <p:sldId id="396" r:id="rId1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689" autoAdjust="0"/>
  </p:normalViewPr>
  <p:slideViewPr>
    <p:cSldViewPr>
      <p:cViewPr varScale="1">
        <p:scale>
          <a:sx n="100" d="100"/>
          <a:sy n="100" d="100"/>
        </p:scale>
        <p:origin x="90" y="10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9D4A5-636B-42E9-82E3-328FC4184E8E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5F5E3-1F55-4941-960C-B3A7CC85A27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09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5F5E3-1F55-4941-960C-B3A7CC85A27C}" type="slidenum">
              <a:rPr lang="en-US" smtClean="0"/>
              <a:t>125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4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11480" indent="-342900">
              <a:buClr>
                <a:srgbClr val="FF0000"/>
              </a:buClr>
              <a:buFont typeface="Wingdings" panose="05000000000000000000" pitchFamily="2" charset="2"/>
              <a:buChar char=""/>
              <a:defRPr/>
            </a:lvl1pPr>
            <a:lvl2pPr>
              <a:defRPr baseline="0"/>
            </a:lvl2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CA05E16-43E1-4F5B-9327-7B71596AEA93}" type="datetimeFigureOut">
              <a:rPr lang="en-US" smtClean="0"/>
              <a:t>4/8/2017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BA0BC24-CD9D-4E03-BBCD-81AF71E3E684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rgbClr val="FFFF00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3600"/>
            <a:ext cx="7391400" cy="19751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200" b="1" i="1" dirty="0"/>
              <a:t>Doppler:</a:t>
            </a:r>
            <a:br>
              <a:rPr lang="en-US" sz="7200" b="1" i="1" dirty="0"/>
            </a:br>
            <a:r>
              <a:rPr lang="en-US" sz="7200" b="1" i="1" dirty="0"/>
              <a:t>back to basics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0800" y="294249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Kunstler Script" panose="030304020206070D0D06" pitchFamily="66" charset="0"/>
              </a:rPr>
              <a:t>Dr. Rose Lee</a:t>
            </a:r>
          </a:p>
        </p:txBody>
      </p:sp>
      <p:pic>
        <p:nvPicPr>
          <p:cNvPr id="30722" name="Picture 2" descr="C:\Users\Steve\Desktop\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8031"/>
            <a:ext cx="2286000" cy="89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2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Width </a:t>
            </a:r>
            <a:r>
              <a:rPr lang="en-US" sz="1800" dirty="0"/>
              <a:t>improves temporal resolution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2133600"/>
            <a:ext cx="4038600" cy="35052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6138" y="2133600"/>
            <a:ext cx="4038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136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Ovarian Lesions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Unless an ovarian mass is a simple ovarian cyst, use colour doppler to assess for vascularity (power doppler if required)</a:t>
            </a:r>
          </a:p>
          <a:p>
            <a:r>
              <a:rPr lang="en-US" dirty="0"/>
              <a:t>Simple cyst criteria:</a:t>
            </a:r>
          </a:p>
          <a:p>
            <a:pPr lvl="1"/>
            <a:r>
              <a:rPr lang="en-US" dirty="0"/>
              <a:t>anechoic</a:t>
            </a:r>
          </a:p>
          <a:p>
            <a:pPr lvl="1"/>
            <a:r>
              <a:rPr lang="en-US" dirty="0"/>
              <a:t>intraovarian or exophytic</a:t>
            </a:r>
          </a:p>
          <a:p>
            <a:pPr lvl="1"/>
            <a:r>
              <a:rPr lang="en-US" dirty="0"/>
              <a:t>an imperceptible wall</a:t>
            </a:r>
          </a:p>
          <a:p>
            <a:pPr lvl="1"/>
            <a:r>
              <a:rPr lang="en-US" dirty="0"/>
              <a:t>posterior acoustic enhancement (</a:t>
            </a:r>
            <a:r>
              <a:rPr lang="en-US" sz="1900" dirty="0"/>
              <a:t>which may not be as obvious with harmonic or compound imaging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visible far 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2541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914400"/>
          </a:xfrm>
        </p:spPr>
        <p:txBody>
          <a:bodyPr/>
          <a:lstStyle/>
          <a:p>
            <a:r>
              <a:rPr lang="en-US" sz="3200" b="1" dirty="0"/>
              <a:t>IOTA ultrasound rules for ovarian masses</a:t>
            </a:r>
            <a:br>
              <a:rPr lang="en-US" b="1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Benign: </a:t>
            </a:r>
            <a:r>
              <a:rPr lang="en-US" sz="1400" dirty="0"/>
              <a:t>at least 1 of these &amp; no malignant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572001" y="1809750"/>
            <a:ext cx="4114800" cy="639762"/>
          </a:xfrm>
        </p:spPr>
        <p:txBody>
          <a:bodyPr>
            <a:normAutofit/>
          </a:bodyPr>
          <a:lstStyle/>
          <a:p>
            <a:r>
              <a:rPr lang="en-US" dirty="0"/>
              <a:t>Malignant: </a:t>
            </a:r>
            <a:r>
              <a:rPr lang="en-US" sz="1400" dirty="0"/>
              <a:t>at least 1 of these &amp; no benign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unilocular cyst</a:t>
            </a:r>
          </a:p>
          <a:p>
            <a:r>
              <a:rPr lang="en-US" dirty="0"/>
              <a:t>smooth multilocular tumour</a:t>
            </a:r>
          </a:p>
          <a:p>
            <a:r>
              <a:rPr lang="en-US" dirty="0"/>
              <a:t>solid component &lt;7 mm in diameter</a:t>
            </a:r>
          </a:p>
          <a:p>
            <a:r>
              <a:rPr lang="en-US" dirty="0"/>
              <a:t>Acoustic shadows</a:t>
            </a:r>
          </a:p>
          <a:p>
            <a:r>
              <a:rPr lang="en-US" dirty="0"/>
              <a:t>No detectable Doppler signal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irregular solid tumour</a:t>
            </a:r>
          </a:p>
          <a:p>
            <a:r>
              <a:rPr lang="en-US" dirty="0"/>
              <a:t>irregular multilocular mass &gt;10 cm in diameter</a:t>
            </a:r>
          </a:p>
          <a:p>
            <a:r>
              <a:rPr lang="en-US" dirty="0"/>
              <a:t>≥4 papillary structures</a:t>
            </a:r>
          </a:p>
          <a:p>
            <a:r>
              <a:rPr lang="en-US" dirty="0"/>
              <a:t>ascites</a:t>
            </a:r>
          </a:p>
          <a:p>
            <a:r>
              <a:rPr lang="en-US" dirty="0"/>
              <a:t>high Doppler signal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39052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Simple ovarian cysts with stroma in between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362200"/>
            <a:ext cx="6629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566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Corpus Luteum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Ring of fire</a:t>
            </a:r>
          </a:p>
          <a:p>
            <a:endParaRPr lang="en-US" dirty="0"/>
          </a:p>
          <a:p>
            <a:r>
              <a:rPr lang="en-US" dirty="0"/>
              <a:t>Power doppler used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3800" y="1752600"/>
            <a:ext cx="4648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90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Hemorrhagic Cyst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Use of power doppler to show no definite flow</a:t>
            </a:r>
          </a:p>
          <a:p>
            <a:endParaRPr lang="en-US" dirty="0"/>
          </a:p>
          <a:p>
            <a:r>
              <a:rPr lang="en-US" dirty="0"/>
              <a:t>Colour box still a little too big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8877" y="1435100"/>
            <a:ext cx="454664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275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Endometrioma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 level echoes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Look for these tiny foci adhering to walls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38969" y="2895600"/>
            <a:ext cx="3676650" cy="272415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94237" y="2895600"/>
            <a:ext cx="39433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438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Colour Box Problem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The colour box is too large taking up the whole field of view</a:t>
            </a:r>
          </a:p>
          <a:p>
            <a:endParaRPr lang="en-US" dirty="0"/>
          </a:p>
          <a:p>
            <a:r>
              <a:rPr lang="en-US" dirty="0"/>
              <a:t>Small and superficial box</a:t>
            </a:r>
          </a:p>
          <a:p>
            <a:endParaRPr lang="en-US" dirty="0"/>
          </a:p>
          <a:p>
            <a:r>
              <a:rPr lang="en-US" dirty="0"/>
              <a:t>use power doppler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86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Ovarian Complex Masses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057400"/>
            <a:ext cx="6781799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4148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Colour/Power &amp; Spectral Tracings on all areas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used to detect flow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Colour box on mural component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762000" y="3124200"/>
            <a:ext cx="3581400" cy="271462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56200" y="3038475"/>
            <a:ext cx="30194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501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48 yo Bilateral Hypoechoic Ovarian Masses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MRI dx fibromas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Solid mass even without colour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3468253"/>
            <a:ext cx="4040188" cy="19407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3285580"/>
            <a:ext cx="4041775" cy="230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6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Adjusting the frequency allows you to increase resolution at the expense of penetration</a:t>
            </a:r>
          </a:p>
          <a:p>
            <a:r>
              <a:rPr lang="en-US" dirty="0">
                <a:solidFill>
                  <a:srgbClr val="FFFF00"/>
                </a:solidFill>
              </a:rPr>
              <a:t>Higher</a:t>
            </a:r>
            <a:r>
              <a:rPr lang="en-US" dirty="0"/>
              <a:t> Frequency:  higher resolution, less depth</a:t>
            </a:r>
          </a:p>
          <a:p>
            <a:r>
              <a:rPr lang="en-US" dirty="0">
                <a:solidFill>
                  <a:srgbClr val="FFFF00"/>
                </a:solidFill>
              </a:rPr>
              <a:t>Lower</a:t>
            </a:r>
            <a:r>
              <a:rPr lang="en-US" dirty="0"/>
              <a:t> Frequency:  lower resolution, better for deeper structures (better penetration)</a:t>
            </a:r>
          </a:p>
          <a:p>
            <a:r>
              <a:rPr lang="en-US" dirty="0"/>
              <a:t>Best to start in the middle range and adjust</a:t>
            </a:r>
          </a:p>
          <a:p>
            <a:r>
              <a:rPr lang="en-US" dirty="0"/>
              <a:t>Must chose the correct probe</a:t>
            </a:r>
          </a:p>
          <a:p>
            <a:pPr lvl="1"/>
            <a:r>
              <a:rPr lang="en-US" dirty="0"/>
              <a:t>Remember 10C3 for Obstetrics and pediatric patients</a:t>
            </a:r>
          </a:p>
          <a:p>
            <a:pPr lvl="1"/>
            <a:r>
              <a:rPr lang="en-US" dirty="0"/>
              <a:t>18L vs 12L for small parts, breast, thyroid etc.</a:t>
            </a:r>
          </a:p>
          <a:p>
            <a:pPr lvl="1"/>
            <a:endParaRPr lang="en-US" dirty="0"/>
          </a:p>
          <a:p>
            <a:pPr marL="454914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4950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Even when no definite colour flow, mass can still be solid</a:t>
            </a:r>
          </a:p>
          <a:p>
            <a:r>
              <a:rPr lang="en-US" dirty="0"/>
              <a:t>Must optimize assessment:  in this case colour box too big, PRF probably too high and wall filter could have been decrease, should have used POWER doppler</a:t>
            </a:r>
          </a:p>
          <a:p>
            <a:r>
              <a:rPr lang="en-US" dirty="0"/>
              <a:t>Must optimize for </a:t>
            </a:r>
            <a:r>
              <a:rPr lang="en-US" dirty="0">
                <a:solidFill>
                  <a:srgbClr val="FFFF00"/>
                </a:solidFill>
              </a:rPr>
              <a:t>low velocity flow</a:t>
            </a:r>
          </a:p>
        </p:txBody>
      </p:sp>
    </p:spTree>
    <p:extLst>
      <p:ext uri="{BB962C8B-B14F-4D97-AF65-F5344CB8AC3E}">
        <p14:creationId xmlns:p14="http://schemas.microsoft.com/office/powerpoint/2010/main" val="201496808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Scrotal Doppler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Colour/power doppler of each testicle in all patients regardless of age (use </a:t>
            </a:r>
            <a:r>
              <a:rPr lang="en-US" dirty="0">
                <a:solidFill>
                  <a:srgbClr val="FFFF00"/>
                </a:solidFill>
              </a:rPr>
              <a:t>power if required</a:t>
            </a:r>
            <a:r>
              <a:rPr lang="en-US" dirty="0"/>
              <a:t>)</a:t>
            </a:r>
          </a:p>
          <a:p>
            <a:r>
              <a:rPr lang="en-US" dirty="0"/>
              <a:t>Spectral tracing in </a:t>
            </a:r>
            <a:r>
              <a:rPr lang="en-US" dirty="0">
                <a:solidFill>
                  <a:srgbClr val="FFFF00"/>
                </a:solidFill>
              </a:rPr>
              <a:t>center</a:t>
            </a:r>
            <a:r>
              <a:rPr lang="en-US" dirty="0"/>
              <a:t> of testicle</a:t>
            </a:r>
          </a:p>
          <a:p>
            <a:pPr lvl="1"/>
            <a:r>
              <a:rPr lang="en-US" dirty="0"/>
              <a:t>Arterial tracing</a:t>
            </a:r>
          </a:p>
          <a:p>
            <a:pPr lvl="1"/>
            <a:r>
              <a:rPr lang="en-US" dirty="0"/>
              <a:t>Venous tracing for all patients who are symptomatic</a:t>
            </a:r>
          </a:p>
          <a:p>
            <a:pPr lvl="1"/>
            <a:r>
              <a:rPr lang="en-US" dirty="0"/>
              <a:t>Use appropriate velocity scale 10cm/s</a:t>
            </a:r>
          </a:p>
          <a:p>
            <a:pPr marL="454914" lvl="1" indent="0">
              <a:buNone/>
            </a:pPr>
            <a:endParaRPr lang="en-US" dirty="0"/>
          </a:p>
          <a:p>
            <a:pPr marL="454914" lvl="1" indent="0">
              <a:buNone/>
            </a:pPr>
            <a:r>
              <a:rPr lang="en-US" dirty="0"/>
              <a:t>Epidydimal colour flow must be compared with ipsilateral testicle on the same view for comparison to assess for epididymitis</a:t>
            </a:r>
          </a:p>
        </p:txBody>
      </p:sp>
    </p:spTree>
    <p:extLst>
      <p:ext uri="{BB962C8B-B14F-4D97-AF65-F5344CB8AC3E}">
        <p14:creationId xmlns:p14="http://schemas.microsoft.com/office/powerpoint/2010/main" val="118781682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Scrotal Doppler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1752600"/>
            <a:ext cx="4038600" cy="3733799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6138" y="1828801"/>
            <a:ext cx="4038600" cy="3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857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Doppler Issues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/>
          <a:lstStyle/>
          <a:p>
            <a:r>
              <a:rPr lang="en-US" dirty="0"/>
              <a:t>Sampling too peripheral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Velocity scale is too high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0" y="2590800"/>
            <a:ext cx="4040188" cy="313947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67000"/>
            <a:ext cx="4041775" cy="315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615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Epididymitis?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1770502"/>
            <a:ext cx="4038600" cy="452596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3738" y="1905000"/>
            <a:ext cx="4191000" cy="439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4383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sz="3600" dirty="0"/>
              <a:t>ompare with Testicle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As long as adjacent testicle has similar vascularity to contralateral testicle, good marker for comparison with epididymis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524000"/>
            <a:ext cx="5486400" cy="40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9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Obstetrical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Umbilical artery</a:t>
            </a:r>
          </a:p>
          <a:p>
            <a:r>
              <a:rPr lang="en-US" dirty="0"/>
              <a:t>Middle cerebral artery </a:t>
            </a:r>
          </a:p>
        </p:txBody>
      </p:sp>
    </p:spTree>
    <p:extLst>
      <p:ext uri="{BB962C8B-B14F-4D97-AF65-F5344CB8AC3E}">
        <p14:creationId xmlns:p14="http://schemas.microsoft.com/office/powerpoint/2010/main" val="166328055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Fetal Doppler Check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wall filter</a:t>
            </a:r>
          </a:p>
          <a:p>
            <a:r>
              <a:rPr lang="en-US" dirty="0"/>
              <a:t>Check scale</a:t>
            </a:r>
          </a:p>
          <a:p>
            <a:r>
              <a:rPr lang="en-US" dirty="0"/>
              <a:t>Check tracing</a:t>
            </a:r>
          </a:p>
          <a:p>
            <a:r>
              <a:rPr lang="en-US" dirty="0"/>
              <a:t>Check waveform</a:t>
            </a:r>
          </a:p>
          <a:p>
            <a:r>
              <a:rPr lang="en-US" dirty="0"/>
              <a:t>Check diastolic flow (always positive flow)</a:t>
            </a:r>
          </a:p>
          <a:p>
            <a:r>
              <a:rPr lang="en-US" dirty="0"/>
              <a:t>Check numbers</a:t>
            </a:r>
          </a:p>
        </p:txBody>
      </p:sp>
    </p:spTree>
    <p:extLst>
      <p:ext uri="{BB962C8B-B14F-4D97-AF65-F5344CB8AC3E}">
        <p14:creationId xmlns:p14="http://schemas.microsoft.com/office/powerpoint/2010/main" val="11969606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Artery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752600"/>
            <a:ext cx="8001000" cy="4602960"/>
          </a:xfrm>
        </p:spPr>
        <p:txBody>
          <a:bodyPr>
            <a:normAutofit fontScale="92500"/>
          </a:bodyPr>
          <a:lstStyle/>
          <a:p>
            <a:r>
              <a:rPr lang="en-US" dirty="0"/>
              <a:t> Surveillance of fetal well-being </a:t>
            </a:r>
          </a:p>
          <a:p>
            <a:r>
              <a:rPr lang="en-US" dirty="0"/>
              <a:t>Abnormal umbilical artery doppler marker of uteroplacental insufficiency and consequence of IUGR or suspected pre-eclampsia</a:t>
            </a:r>
          </a:p>
          <a:p>
            <a:r>
              <a:rPr lang="en-US" dirty="0"/>
              <a:t>Technique:  </a:t>
            </a:r>
          </a:p>
          <a:p>
            <a:pPr lvl="1"/>
            <a:r>
              <a:rPr lang="en-US" dirty="0"/>
              <a:t>Sample free mid-loop of the umbilical cord with magnification of the cord for better visualization</a:t>
            </a:r>
          </a:p>
          <a:p>
            <a:pPr lvl="1"/>
            <a:r>
              <a:rPr lang="en-US" dirty="0"/>
              <a:t>Use colour doppler before spectral trace to see sample vessel area more clearly</a:t>
            </a:r>
          </a:p>
          <a:p>
            <a:pPr lvl="1"/>
            <a:r>
              <a:rPr lang="en-US" dirty="0"/>
              <a:t>3 </a:t>
            </a:r>
            <a:r>
              <a:rPr lang="en-US" dirty="0">
                <a:solidFill>
                  <a:srgbClr val="FFFF00"/>
                </a:solidFill>
              </a:rPr>
              <a:t>different</a:t>
            </a:r>
            <a:r>
              <a:rPr lang="en-US" dirty="0"/>
              <a:t> samples (not 1 tracing measured in 3 places)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69570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Watch Technique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Magnify the area with </a:t>
            </a:r>
            <a:r>
              <a:rPr lang="en-US" dirty="0">
                <a:solidFill>
                  <a:srgbClr val="FFFF00"/>
                </a:solidFill>
              </a:rPr>
              <a:t>colour</a:t>
            </a:r>
            <a:r>
              <a:rPr lang="en-US" dirty="0"/>
              <a:t> doppler so know the gate is in the correct position</a:t>
            </a:r>
          </a:p>
          <a:p>
            <a:endParaRPr lang="en-US" dirty="0"/>
          </a:p>
          <a:p>
            <a:r>
              <a:rPr lang="en-US" dirty="0"/>
              <a:t>Cannot tell on this image without colour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14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10C3 vs 6C3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199" y="1809750"/>
            <a:ext cx="4001295" cy="443865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06131" y="1809750"/>
            <a:ext cx="4060031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8970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Artery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Umbilical arterial waveform: "saw tooth" pattern with flow always in the forward direction</a:t>
            </a:r>
          </a:p>
          <a:p>
            <a:r>
              <a:rPr lang="en-US" dirty="0"/>
              <a:t>Abnormal if no end-diastolic flow (even if at the end or transient) or reversal of flow</a:t>
            </a:r>
          </a:p>
          <a:p>
            <a:r>
              <a:rPr lang="en-US" dirty="0"/>
              <a:t>Calculate both S/D ratio and PI –  using at least 3 good waveforms</a:t>
            </a:r>
          </a:p>
          <a:p>
            <a:r>
              <a:rPr lang="en-US" dirty="0"/>
              <a:t>Pick best wave form PI value or if intermittent abnormally high, give range of PIs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58400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Artery Normal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1905000"/>
            <a:ext cx="70866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164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Artery Waveform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Abnormal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757833" y="2667000"/>
            <a:ext cx="1816158" cy="3959225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786606" y="2971800"/>
            <a:ext cx="3381375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2198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011936"/>
          </a:xfrm>
        </p:spPr>
        <p:txBody>
          <a:bodyPr/>
          <a:lstStyle/>
          <a:p>
            <a:r>
              <a:rPr lang="en-US" sz="2000" b="1" dirty="0"/>
              <a:t>Reference ranges for serial measurements of umbilical artery Doppler indices in the second half of pregnancy</a:t>
            </a:r>
            <a:br>
              <a:rPr lang="en-US" sz="2000" b="1" dirty="0"/>
            </a:br>
            <a:r>
              <a:rPr lang="en-US" sz="1600" dirty="0"/>
              <a:t>American Journal of Obstetrics and Gynecology </a:t>
            </a:r>
            <a:r>
              <a:rPr lang="en-US" sz="1800" dirty="0"/>
              <a:t>(2005)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7395" y="1784350"/>
            <a:ext cx="750640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1636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011936"/>
          </a:xfrm>
        </p:spPr>
        <p:txBody>
          <a:bodyPr/>
          <a:lstStyle/>
          <a:p>
            <a:r>
              <a:rPr lang="en-US" sz="2000" b="1" dirty="0"/>
              <a:t>Reference ranges for serial measurements of umbilical artery Doppler indices in the second half of pregnancy</a:t>
            </a:r>
            <a:br>
              <a:rPr lang="en-US" sz="2000" b="1" dirty="0"/>
            </a:br>
            <a:r>
              <a:rPr lang="en-US" sz="1600" dirty="0"/>
              <a:t>American Journal of Obstetrics and Gynecology </a:t>
            </a:r>
            <a:r>
              <a:rPr lang="en-US" sz="1800" dirty="0"/>
              <a:t>(2005)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120" y="1784350"/>
            <a:ext cx="737895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244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Abnormal High UA PI in Midloop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spectral doppler of </a:t>
            </a:r>
            <a:r>
              <a:rPr lang="en-US" dirty="0">
                <a:solidFill>
                  <a:srgbClr val="FFFF00"/>
                </a:solidFill>
              </a:rPr>
              <a:t>EACH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intraabdominal</a:t>
            </a:r>
            <a:r>
              <a:rPr lang="en-US" dirty="0"/>
              <a:t> umbilical artery around fetal bladder, more specific and easier for F/U</a:t>
            </a:r>
          </a:p>
          <a:p>
            <a:r>
              <a:rPr lang="en-US" dirty="0"/>
              <a:t>Take 3 or more samples of each artery</a:t>
            </a:r>
          </a:p>
          <a:p>
            <a:r>
              <a:rPr lang="en-US" dirty="0"/>
              <a:t>If umbilical artery intraabdominal portion PI is high or if waveform is abnormal do not let patient go home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4830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600" dirty="0"/>
              <a:t>Reference ranges for serial measurements of blood velocity and pulsatility index at the intra-abdominal portion, and fetal and placental ends of the umbilical artery </a:t>
            </a:r>
            <a:r>
              <a:rPr lang="en-US" sz="1200" dirty="0"/>
              <a:t>Ultrasound Obstet Gynecol 2005; 26: 162–169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76400"/>
            <a:ext cx="7315200" cy="4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178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 PI high in Mid Loop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@ 33 wks normal range of UA PI is 0.64-1.22</a:t>
            </a:r>
          </a:p>
          <a:p>
            <a:endParaRPr lang="en-US" dirty="0"/>
          </a:p>
          <a:p>
            <a:r>
              <a:rPr lang="en-US" dirty="0"/>
              <a:t>PI&gt; 97.5 %tile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657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Evaluate intraabdominal UA arteries around fetal bladder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1813" y="1828800"/>
            <a:ext cx="3905250" cy="4467664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4401" y="1828800"/>
            <a:ext cx="3879850" cy="446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7054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1045464"/>
          </a:xfrm>
        </p:spPr>
        <p:txBody>
          <a:bodyPr/>
          <a:lstStyle/>
          <a:p>
            <a:r>
              <a:rPr lang="en-US" sz="3200" dirty="0"/>
              <a:t>UA loss of end diastolic flow: </a:t>
            </a:r>
            <a:r>
              <a:rPr lang="en-US" sz="3200" dirty="0">
                <a:solidFill>
                  <a:srgbClr val="FFFF00"/>
                </a:solidFill>
              </a:rPr>
              <a:t>abnormal </a:t>
            </a:r>
            <a:r>
              <a:rPr lang="en-US" sz="2000" dirty="0">
                <a:solidFill>
                  <a:srgbClr val="FF0000"/>
                </a:solidFill>
              </a:rPr>
              <a:t>(patient not to be sent home)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752600"/>
            <a:ext cx="7391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38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" y="23812"/>
            <a:ext cx="9115425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287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 reversal of end diastolic flow: </a:t>
            </a:r>
            <a:r>
              <a:rPr lang="en-US" dirty="0">
                <a:solidFill>
                  <a:srgbClr val="FFFF00"/>
                </a:solidFill>
              </a:rPr>
              <a:t>abnormal </a:t>
            </a:r>
            <a:r>
              <a:rPr lang="en-US" sz="2000" dirty="0">
                <a:solidFill>
                  <a:srgbClr val="FF0000"/>
                </a:solidFill>
              </a:rPr>
              <a:t>(patient not sent home)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1676400" cy="4572000"/>
          </a:xfrm>
        </p:spPr>
        <p:txBody>
          <a:bodyPr/>
          <a:lstStyle/>
          <a:p>
            <a:r>
              <a:rPr lang="en-US" dirty="0"/>
              <a:t>Notice 3 different parameters on the side for </a:t>
            </a:r>
          </a:p>
          <a:p>
            <a:endParaRPr lang="en-US" dirty="0"/>
          </a:p>
          <a:p>
            <a:r>
              <a:rPr lang="en-US" dirty="0"/>
              <a:t>B mode (grey)</a:t>
            </a:r>
          </a:p>
          <a:p>
            <a:endParaRPr lang="en-US" dirty="0"/>
          </a:p>
          <a:p>
            <a:r>
              <a:rPr lang="en-US" dirty="0"/>
              <a:t>Colour doppler</a:t>
            </a:r>
          </a:p>
          <a:p>
            <a:endParaRPr lang="en-US" dirty="0"/>
          </a:p>
          <a:p>
            <a:r>
              <a:rPr lang="en-US" dirty="0"/>
              <a:t>Pulse wave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438400" y="1435100"/>
            <a:ext cx="64770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0381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acceptable?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 set to mid (should set to low)</a:t>
            </a:r>
          </a:p>
          <a:p>
            <a:r>
              <a:rPr lang="en-US" dirty="0"/>
              <a:t>Scale:  slightly lower</a:t>
            </a:r>
          </a:p>
          <a:p>
            <a:r>
              <a:rPr lang="en-US" dirty="0"/>
              <a:t>Tracing:  bad so try another one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048000" y="1435100"/>
            <a:ext cx="5867400" cy="47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3107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acceptable?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 unknown</a:t>
            </a:r>
          </a:p>
          <a:p>
            <a:r>
              <a:rPr lang="en-US" dirty="0"/>
              <a:t>Scale:  too small</a:t>
            </a:r>
          </a:p>
          <a:p>
            <a:r>
              <a:rPr lang="en-US" dirty="0"/>
              <a:t>Increase scale or decrease baseline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C:\Users\Steve\Desktop\TNI Presentation\doppler bad\UA scale too small 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35100"/>
            <a:ext cx="5562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712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 corrected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unknown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</a:t>
            </a:r>
          </a:p>
          <a:p>
            <a:r>
              <a:rPr lang="en-US" dirty="0"/>
              <a:t>diastolic flow:  always present and positive</a:t>
            </a:r>
          </a:p>
          <a:p>
            <a:endParaRPr lang="en-US" dirty="0"/>
          </a:p>
          <a:p>
            <a:r>
              <a:rPr lang="en-US" dirty="0"/>
              <a:t>Then check numbers</a:t>
            </a:r>
          </a:p>
          <a:p>
            <a:endParaRPr lang="en-US" dirty="0"/>
          </a:p>
          <a:p>
            <a:r>
              <a:rPr lang="en-US" dirty="0"/>
              <a:t>Prefer to have colour doppler on too to see gate within vessel</a:t>
            </a:r>
          </a:p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39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548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acceptable?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low already</a:t>
            </a:r>
          </a:p>
          <a:p>
            <a:r>
              <a:rPr lang="en-US" dirty="0"/>
              <a:t>Scale:  decrease (too high)</a:t>
            </a:r>
          </a:p>
          <a:p>
            <a:r>
              <a:rPr lang="en-US" dirty="0"/>
              <a:t>Tracing:  not great</a:t>
            </a:r>
          </a:p>
          <a:p>
            <a:r>
              <a:rPr lang="en-US" dirty="0"/>
              <a:t>Waveform:  Ok but prefer to have smaller scale</a:t>
            </a:r>
          </a:p>
          <a:p>
            <a:r>
              <a:rPr lang="en-US" dirty="0"/>
              <a:t>Diastolic:  always present and positive </a:t>
            </a:r>
          </a:p>
          <a:p>
            <a:endParaRPr lang="en-US" dirty="0"/>
          </a:p>
          <a:p>
            <a:r>
              <a:rPr lang="en-US" dirty="0"/>
              <a:t>Finally check numbers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6559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artery tracing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presumed low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always present and positive </a:t>
            </a:r>
          </a:p>
          <a:p>
            <a:r>
              <a:rPr lang="en-US" dirty="0"/>
              <a:t>Check numbers:  PI high</a:t>
            </a:r>
          </a:p>
          <a:p>
            <a:endParaRPr lang="en-US" dirty="0"/>
          </a:p>
          <a:p>
            <a:r>
              <a:rPr lang="en-US" dirty="0"/>
              <a:t>Check both intraabdominal arteries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336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Umbilical artery ?diastolic flow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 wave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>
          <a:xfrm>
            <a:off x="4267201" y="1809750"/>
            <a:ext cx="4419599" cy="639762"/>
          </a:xfrm>
        </p:spPr>
        <p:txBody>
          <a:bodyPr>
            <a:normAutofit/>
          </a:bodyPr>
          <a:lstStyle/>
          <a:p>
            <a:r>
              <a:rPr lang="en-US" sz="2000" dirty="0"/>
              <a:t>4 min later:  wall filter set too high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57201" y="2667000"/>
            <a:ext cx="3810000" cy="35814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267201" y="2667001"/>
            <a:ext cx="4419599" cy="358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918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Transient loss of end diastolic flow?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784350"/>
            <a:ext cx="7391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105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sure this is not technical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Check wall filter:  here it is set to mid2 so need to change to lowest wall setting</a:t>
            </a:r>
          </a:p>
          <a:p>
            <a:endParaRPr lang="en-US" dirty="0"/>
          </a:p>
          <a:p>
            <a:r>
              <a:rPr lang="en-US" dirty="0"/>
              <a:t>Reduce angle of insonation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524000"/>
            <a:ext cx="5486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1693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Umbilical artery tracing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low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NONE</a:t>
            </a:r>
          </a:p>
          <a:p>
            <a:endParaRPr lang="en-US" dirty="0"/>
          </a:p>
          <a:p>
            <a:r>
              <a:rPr lang="en-US" dirty="0"/>
              <a:t>Don’t use PI numbers as NO end diastolic flow is worse, even if intermittent or transient</a:t>
            </a:r>
          </a:p>
          <a:p>
            <a:r>
              <a:rPr lang="en-US" dirty="0"/>
              <a:t>Abnormal:  patient sent to hospital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2800" y="1524000"/>
            <a:ext cx="5486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67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Describes the distance from the transducer at which the beam is optimized for spatial resolution</a:t>
            </a:r>
          </a:p>
          <a:p>
            <a:r>
              <a:rPr lang="en-US" dirty="0"/>
              <a:t> Focus positioned at or just below the object you are scanning (</a:t>
            </a:r>
            <a:r>
              <a:rPr lang="en-US" sz="2400" dirty="0"/>
              <a:t>larger organ:  middle</a:t>
            </a:r>
            <a:r>
              <a:rPr lang="en-US" dirty="0"/>
              <a:t>)</a:t>
            </a:r>
          </a:p>
          <a:p>
            <a:r>
              <a:rPr lang="en-US" dirty="0"/>
              <a:t>Increasing the number of focal zones:</a:t>
            </a:r>
          </a:p>
          <a:p>
            <a:pPr lvl="1"/>
            <a:r>
              <a:rPr lang="en-US" dirty="0"/>
              <a:t>frame rate will decrease</a:t>
            </a:r>
          </a:p>
          <a:p>
            <a:pPr lvl="1"/>
            <a:r>
              <a:rPr lang="en-US" dirty="0"/>
              <a:t>image will refresh slowly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23505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Middle Cerebral Artery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Reflects cerebral blood flow</a:t>
            </a:r>
          </a:p>
          <a:p>
            <a:r>
              <a:rPr lang="en-US" dirty="0"/>
              <a:t>Brain sparing: high diastolic flow, low PI</a:t>
            </a:r>
          </a:p>
          <a:p>
            <a:r>
              <a:rPr lang="en-US" dirty="0"/>
              <a:t>Reversal in MCA: cerebral edema</a:t>
            </a:r>
          </a:p>
          <a:p>
            <a:r>
              <a:rPr lang="en-US" dirty="0"/>
              <a:t>MCA more sensitive to hypoxia than umbilical artery</a:t>
            </a:r>
          </a:p>
          <a:p>
            <a:r>
              <a:rPr lang="en-US" dirty="0"/>
              <a:t>High systole in MCA- fetal anemia</a:t>
            </a:r>
          </a:p>
          <a:p>
            <a:r>
              <a:rPr lang="en-US" dirty="0"/>
              <a:t>High diastole in MCA- brain sparing in fetal hypoxia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33883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MRA of Circle of Willis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600200"/>
            <a:ext cx="6096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21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Flow Map of COWs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828800"/>
            <a:ext cx="6172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2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 Technique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Axial plane including CSP and thalami</a:t>
            </a:r>
          </a:p>
          <a:p>
            <a:endParaRPr lang="en-US" dirty="0"/>
          </a:p>
          <a:p>
            <a:r>
              <a:rPr lang="en-US" dirty="0"/>
              <a:t>Transducer moved toward the base of the skull until the Circle of Willis is visualized</a:t>
            </a:r>
          </a:p>
          <a:p>
            <a:endParaRPr lang="en-US" dirty="0"/>
          </a:p>
          <a:p>
            <a:r>
              <a:rPr lang="en-US" dirty="0"/>
              <a:t>Use doppler to identify C of W and zoom image</a:t>
            </a:r>
          </a:p>
          <a:p>
            <a:endParaRPr lang="en-US" dirty="0"/>
          </a:p>
        </p:txBody>
      </p:sp>
      <p:pic>
        <p:nvPicPr>
          <p:cNvPr id="2050" name="Picture 2" descr="Enlarge the proximal MCA 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295400"/>
            <a:ext cx="5334000" cy="435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38649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 Technique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Sampling gate in the center of the vessel immediately above its demarcation from the Circle of Willis (within 2mm)</a:t>
            </a:r>
          </a:p>
          <a:p>
            <a:endParaRPr lang="en-US" dirty="0"/>
          </a:p>
          <a:p>
            <a:r>
              <a:rPr lang="en-US" dirty="0"/>
              <a:t>Use the MCA closer to transducer</a:t>
            </a:r>
          </a:p>
          <a:p>
            <a:endParaRPr lang="en-US" dirty="0"/>
          </a:p>
          <a:p>
            <a:r>
              <a:rPr lang="en-US" dirty="0"/>
              <a:t>Angle of insonation zero (parallel to sound beam)</a:t>
            </a:r>
          </a:p>
          <a:p>
            <a:endParaRPr lang="en-US" dirty="0"/>
          </a:p>
          <a:p>
            <a:r>
              <a:rPr lang="en-US" dirty="0"/>
              <a:t>PSV is measured in the MCA closest to the transducer</a:t>
            </a:r>
          </a:p>
          <a:p>
            <a:endParaRPr lang="en-US" dirty="0"/>
          </a:p>
        </p:txBody>
      </p:sp>
      <p:pic>
        <p:nvPicPr>
          <p:cNvPr id="1026" name="Picture 2" descr="WebMCA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0292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31081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problem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The angle of insonation is a common problem</a:t>
            </a:r>
          </a:p>
          <a:p>
            <a:endParaRPr lang="en-US" dirty="0"/>
          </a:p>
          <a:p>
            <a:r>
              <a:rPr lang="en-US" dirty="0"/>
              <a:t>Move transducer to make it as close to zero as possible</a:t>
            </a:r>
          </a:p>
          <a:p>
            <a:endParaRPr lang="en-US" dirty="0"/>
          </a:p>
          <a:p>
            <a:r>
              <a:rPr lang="en-US" dirty="0"/>
              <a:t>Will affect both PI and PSV numbers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061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200" dirty="0"/>
              <a:t>Calculate PI and </a:t>
            </a:r>
          </a:p>
          <a:p>
            <a:r>
              <a:rPr lang="en-US" sz="3200" dirty="0"/>
              <a:t>Calculate PSV-twins, cases of anemia, IUGR :  need to provide 3 good waveforms (3 different samples not 3 tracings of 1)</a:t>
            </a:r>
          </a:p>
          <a:p>
            <a:r>
              <a:rPr lang="en-US" sz="3200" dirty="0"/>
              <a:t>New reference chart 2007</a:t>
            </a:r>
          </a:p>
          <a:p>
            <a:r>
              <a:rPr lang="en-US" sz="3200" dirty="0"/>
              <a:t>Same as umbilical artery doppler : watch end diastolic flow </a:t>
            </a:r>
          </a:p>
          <a:p>
            <a:r>
              <a:rPr lang="en-US" sz="3200" dirty="0"/>
              <a:t>If fetal head anterior with no overlying placenta watch transducer probe pressure as can make waveform abnormal Clue-peak of waveform is blunted</a:t>
            </a:r>
          </a:p>
          <a:p>
            <a:r>
              <a:rPr lang="en-US" sz="3200" dirty="0"/>
              <a:t>If PI &lt;5%, abnormal suggesting fetal hypoxia with cerebral redistribution in setting of IUGR, if normal growth, could be technical and check technique </a:t>
            </a:r>
          </a:p>
          <a:p>
            <a:r>
              <a:rPr lang="en-US" sz="3200" dirty="0"/>
              <a:t>If PSV too high – important in fetuses with anemia, IUGR and following twins (TAPS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64345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615" y="0"/>
            <a:ext cx="6030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23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wall filter: presumed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OK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always present and positive </a:t>
            </a:r>
          </a:p>
          <a:p>
            <a:r>
              <a:rPr lang="en-US" dirty="0"/>
              <a:t>Check numbers:  PI &amp; PSV (for anemia and twins)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524000"/>
            <a:ext cx="5486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276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Labelled 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Need to see colour doppler with sampled vessel as best as possible</a:t>
            </a:r>
          </a:p>
          <a:p>
            <a:endParaRPr lang="en-US" dirty="0"/>
          </a:p>
          <a:p>
            <a:r>
              <a:rPr lang="en-US" dirty="0"/>
              <a:t>Labelled MCA but posterior vessel insonated not MCA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2800" y="1435100"/>
            <a:ext cx="5562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4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</a:t>
            </a:r>
            <a:br>
              <a:rPr lang="en-US" dirty="0"/>
            </a:br>
            <a:endParaRPr lang="en-US" dirty="0"/>
          </a:p>
        </p:txBody>
      </p:sp>
      <p:pic>
        <p:nvPicPr>
          <p:cNvPr id="3074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153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6693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presumed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OK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BAD</a:t>
            </a:r>
          </a:p>
          <a:p>
            <a:r>
              <a:rPr lang="en-US" dirty="0"/>
              <a:t>Sample again or manually trace waveform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52801" y="1524000"/>
            <a:ext cx="5453062" cy="448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5449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change to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too peripheral and cannot see vessel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BAD</a:t>
            </a:r>
          </a:p>
          <a:p>
            <a:r>
              <a:rPr lang="en-US" dirty="0"/>
              <a:t>Waveform:  BAD </a:t>
            </a:r>
          </a:p>
          <a:p>
            <a:endParaRPr lang="en-US" dirty="0"/>
          </a:p>
          <a:p>
            <a:r>
              <a:rPr lang="en-US" dirty="0"/>
              <a:t>Not acceptable: resample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48062" y="1435100"/>
            <a:ext cx="52482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98431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wall filter: need to set to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not enough of vessel seen</a:t>
            </a:r>
          </a:p>
          <a:p>
            <a:r>
              <a:rPr lang="en-US" dirty="0"/>
              <a:t>Scale:  too large for tracing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not usual waveform </a:t>
            </a:r>
          </a:p>
          <a:p>
            <a:r>
              <a:rPr lang="en-US" dirty="0"/>
              <a:t>Diastolic:  not always present</a:t>
            </a:r>
          </a:p>
          <a:p>
            <a:endParaRPr lang="en-US" dirty="0"/>
          </a:p>
          <a:p>
            <a:r>
              <a:rPr lang="en-US" dirty="0"/>
              <a:t>Resample:  change to low filter, show more vessel, watch gate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524000"/>
            <a:ext cx="5486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1571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OK</a:t>
            </a:r>
          </a:p>
          <a:p>
            <a:r>
              <a:rPr lang="en-US" dirty="0"/>
              <a:t>Scale:  too small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always present and positive </a:t>
            </a:r>
          </a:p>
          <a:p>
            <a:r>
              <a:rPr lang="en-US" dirty="0"/>
              <a:t>Check numbers:  INACCURATE because cannot see peak of waveform because scale too small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05200" y="1600200"/>
            <a:ext cx="523875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8792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of end diastolic flow, real?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Wave form peak looks blunted</a:t>
            </a:r>
          </a:p>
          <a:p>
            <a:endParaRPr lang="en-US" dirty="0"/>
          </a:p>
          <a:p>
            <a:r>
              <a:rPr lang="en-US" dirty="0"/>
              <a:t>Fetal head quite superficial</a:t>
            </a:r>
          </a:p>
          <a:p>
            <a:endParaRPr lang="en-US" dirty="0"/>
          </a:p>
          <a:p>
            <a:r>
              <a:rPr lang="en-US" dirty="0"/>
              <a:t>Take off pressure with transducer probe </a:t>
            </a:r>
          </a:p>
          <a:p>
            <a:endParaRPr lang="en-US" dirty="0"/>
          </a:p>
          <a:p>
            <a:r>
              <a:rPr lang="en-US" dirty="0"/>
              <a:t>Better technique:  improve angle to zero, wall filter to low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33800" y="1600200"/>
            <a:ext cx="459105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2667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tracing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not clearly seeing MCA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missing end diastolic flow</a:t>
            </a:r>
          </a:p>
          <a:p>
            <a:endParaRPr lang="en-US" dirty="0"/>
          </a:p>
          <a:p>
            <a:r>
              <a:rPr lang="en-US" dirty="0"/>
              <a:t>Redo tracing to see MCA vessel more clearly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99949"/>
            <a:ext cx="5486400" cy="3842302"/>
          </a:xfrm>
        </p:spPr>
      </p:pic>
    </p:spTree>
    <p:extLst>
      <p:ext uri="{BB962C8B-B14F-4D97-AF65-F5344CB8AC3E}">
        <p14:creationId xmlns:p14="http://schemas.microsoft.com/office/powerpoint/2010/main" val="18407700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MCA PI really &lt; 5 %tile? </a:t>
            </a:r>
            <a:r>
              <a:rPr lang="en-US" sz="2400" dirty="0"/>
              <a:t>Correct technique before patient leaves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9657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2D image</a:t>
            </a:r>
            <a:r>
              <a:rPr lang="en-US" dirty="0"/>
              <a:t>:  not true axial image to see MCA</a:t>
            </a:r>
          </a:p>
          <a:p>
            <a:r>
              <a:rPr lang="en-US" dirty="0"/>
              <a:t>wall filter: change to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Incorrect at 45 degrees</a:t>
            </a:r>
          </a:p>
          <a:p>
            <a:r>
              <a:rPr lang="en-US" dirty="0">
                <a:solidFill>
                  <a:srgbClr val="FFFF00"/>
                </a:solidFill>
              </a:rPr>
              <a:t>Gate: need to see more of MCA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always present and positive </a:t>
            </a:r>
          </a:p>
          <a:p>
            <a:r>
              <a:rPr lang="en-US" dirty="0"/>
              <a:t>Numbers are inaccurate:  need to redo sample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056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MCA Doppler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wall filter: presumed low</a:t>
            </a:r>
          </a:p>
          <a:p>
            <a:r>
              <a:rPr lang="en-US" dirty="0">
                <a:solidFill>
                  <a:srgbClr val="FFFF00"/>
                </a:solidFill>
              </a:rPr>
              <a:t>Angle:  OK</a:t>
            </a:r>
          </a:p>
          <a:p>
            <a:r>
              <a:rPr lang="en-US" dirty="0">
                <a:solidFill>
                  <a:srgbClr val="FFFF00"/>
                </a:solidFill>
              </a:rPr>
              <a:t>Gate:  OK</a:t>
            </a:r>
          </a:p>
          <a:p>
            <a:r>
              <a:rPr lang="en-US" dirty="0"/>
              <a:t>Scale:  OK</a:t>
            </a:r>
          </a:p>
          <a:p>
            <a:r>
              <a:rPr lang="en-US" dirty="0"/>
              <a:t>Tracing:  OK</a:t>
            </a:r>
          </a:p>
          <a:p>
            <a:r>
              <a:rPr lang="en-US" dirty="0"/>
              <a:t>Waveform:  Ok </a:t>
            </a:r>
          </a:p>
          <a:p>
            <a:r>
              <a:rPr lang="en-US" dirty="0"/>
              <a:t>Diastolic:  reversed</a:t>
            </a:r>
          </a:p>
          <a:p>
            <a:endParaRPr lang="en-US" dirty="0"/>
          </a:p>
          <a:p>
            <a:r>
              <a:rPr lang="en-US" dirty="0" err="1"/>
              <a:t>ABnormal</a:t>
            </a:r>
            <a:r>
              <a:rPr lang="en-US" dirty="0"/>
              <a:t>:  patient goes to hospital </a:t>
            </a:r>
          </a:p>
          <a:p>
            <a:endParaRPr lang="en-US" dirty="0"/>
          </a:p>
        </p:txBody>
      </p:sp>
      <p:pic>
        <p:nvPicPr>
          <p:cNvPr id="3074" name="Picture 2" descr="Sonogram showing reverse flow in the MC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435100"/>
            <a:ext cx="5486400" cy="4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91131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088136"/>
          </a:xfrm>
        </p:spPr>
        <p:txBody>
          <a:bodyPr/>
          <a:lstStyle/>
          <a:p>
            <a:r>
              <a:rPr lang="en-US" dirty="0"/>
              <a:t>MCA Reversal of EDF: Ominous</a:t>
            </a:r>
            <a:br>
              <a:rPr lang="en-US" dirty="0"/>
            </a:br>
            <a:r>
              <a:rPr lang="en-US" sz="2400" dirty="0"/>
              <a:t>(even for normal size fetus)</a:t>
            </a:r>
          </a:p>
        </p:txBody>
      </p:sp>
      <p:pic>
        <p:nvPicPr>
          <p:cNvPr id="4098" name="Picture 2" descr="Image result for mca doppler loss of end diastolic flo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56" y="1784350"/>
            <a:ext cx="69688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86809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2D Optimization</a:t>
            </a:r>
          </a:p>
          <a:p>
            <a:pPr lvl="1"/>
            <a:r>
              <a:rPr lang="en-US" dirty="0"/>
              <a:t>Watch focus, gain and DR/contrast</a:t>
            </a:r>
          </a:p>
          <a:p>
            <a:r>
              <a:rPr lang="en-US" dirty="0"/>
              <a:t>Colour Doppler Optimization</a:t>
            </a:r>
          </a:p>
          <a:p>
            <a:pPr lvl="1"/>
            <a:r>
              <a:rPr lang="en-US" dirty="0"/>
              <a:t>Check wall filter</a:t>
            </a:r>
          </a:p>
          <a:p>
            <a:pPr lvl="1"/>
            <a:r>
              <a:rPr lang="en-US" dirty="0"/>
              <a:t>Small &amp; superficial box size</a:t>
            </a:r>
          </a:p>
          <a:p>
            <a:pPr lvl="1"/>
            <a:r>
              <a:rPr lang="en-US" dirty="0"/>
              <a:t>PRF scale</a:t>
            </a:r>
          </a:p>
          <a:p>
            <a:r>
              <a:rPr lang="en-US" dirty="0"/>
              <a:t>Power Doppler Optimization</a:t>
            </a:r>
          </a:p>
          <a:p>
            <a:pPr lvl="1"/>
            <a:r>
              <a:rPr lang="en-US" dirty="0"/>
              <a:t>Don’t forget to use when cannot get colour</a:t>
            </a:r>
          </a:p>
          <a:p>
            <a:r>
              <a:rPr lang="en-US" dirty="0"/>
              <a:t>Spectral Doppler Optimization</a:t>
            </a:r>
          </a:p>
          <a:p>
            <a:pPr lvl="1"/>
            <a:r>
              <a:rPr lang="en-US" dirty="0"/>
              <a:t>Don’t forget to prove colour/power is real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66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</a:t>
            </a:r>
            <a:r>
              <a:rPr lang="en-US" sz="3200" dirty="0"/>
              <a:t>(overall image gain)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 Measure of the strength of the ultrasound signal</a:t>
            </a:r>
          </a:p>
          <a:p>
            <a:r>
              <a:rPr lang="en-US" dirty="0"/>
              <a:t>Overall gain amplifies all signals by a constant factor regardless of the depth</a:t>
            </a:r>
          </a:p>
          <a:p>
            <a:r>
              <a:rPr lang="en-US" dirty="0"/>
              <a:t> Like the brightness function of a TV set</a:t>
            </a:r>
          </a:p>
          <a:p>
            <a:r>
              <a:rPr lang="en-US" dirty="0"/>
              <a:t> A simple twist can make a too dark image brighter allowing you to see subtle differences in texture</a:t>
            </a:r>
          </a:p>
          <a:p>
            <a:r>
              <a:rPr lang="en-US" dirty="0"/>
              <a:t>Cost of increasing the 2D gain is a decrease in spatial resolution due to increased noise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0865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58000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34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</a:t>
            </a:r>
            <a:r>
              <a:rPr lang="en-US" sz="3200" dirty="0"/>
              <a:t>(overall image gain)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Gain set too </a:t>
            </a:r>
            <a:r>
              <a:rPr lang="en-US" dirty="0">
                <a:solidFill>
                  <a:srgbClr val="FFFF00"/>
                </a:solidFill>
              </a:rPr>
              <a:t>high</a:t>
            </a:r>
            <a:r>
              <a:rPr lang="en-US" dirty="0"/>
              <a:t>: excessive brightness of the white and gray elements obscure the fine details of the image </a:t>
            </a:r>
          </a:p>
          <a:p>
            <a:r>
              <a:rPr lang="en-US" dirty="0"/>
              <a:t>Gain set too </a:t>
            </a:r>
            <a:r>
              <a:rPr lang="en-US" dirty="0">
                <a:solidFill>
                  <a:srgbClr val="FFFF00"/>
                </a:solidFill>
              </a:rPr>
              <a:t>low</a:t>
            </a:r>
            <a:r>
              <a:rPr lang="en-US" dirty="0"/>
              <a:t>: image will appear too dark to define certain structures</a:t>
            </a:r>
          </a:p>
          <a:p>
            <a:r>
              <a:rPr lang="en-US" dirty="0"/>
              <a:t>Adjust to the minimum required to obtain an adequate image i.e. there should be a complete range from low (dark gray) to high (white) amplitude signals</a:t>
            </a:r>
          </a:p>
        </p:txBody>
      </p:sp>
    </p:spTree>
    <p:extLst>
      <p:ext uri="{BB962C8B-B14F-4D97-AF65-F5344CB8AC3E}">
        <p14:creationId xmlns:p14="http://schemas.microsoft.com/office/powerpoint/2010/main" val="2188651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low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Too high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800600" y="2832798"/>
            <a:ext cx="3476624" cy="3263202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667544" y="2767013"/>
            <a:ext cx="36195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3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Gain Optimized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905000"/>
            <a:ext cx="4876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95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5867400" cy="43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6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and Magnification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Write zoom: an area of the potential image is selected and the ultrasound field and processing is restricted to that area</a:t>
            </a:r>
          </a:p>
          <a:p>
            <a:pPr lvl="1"/>
            <a:r>
              <a:rPr lang="en-US" dirty="0"/>
              <a:t>better image quality</a:t>
            </a:r>
          </a:p>
          <a:p>
            <a:pPr lvl="1"/>
            <a:r>
              <a:rPr lang="en-US" dirty="0"/>
              <a:t>may be consequent benefits of frame rate and spatial resolution in the magnified image</a:t>
            </a:r>
          </a:p>
          <a:p>
            <a:r>
              <a:rPr lang="en-US" dirty="0"/>
              <a:t>Read zoom: an area of the obtained image is selected and magnified </a:t>
            </a:r>
            <a:r>
              <a:rPr lang="en-US" sz="2400" dirty="0"/>
              <a:t>(only magnification)</a:t>
            </a:r>
          </a:p>
          <a:p>
            <a:pPr lvl="1"/>
            <a:r>
              <a:rPr lang="en-US" dirty="0"/>
              <a:t>displayed image rapidly becomes pixelated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4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Gain Compensation (TGC)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Allows amplification of the weaker signals returning from the far field more than the signals returning from shallower depths</a:t>
            </a:r>
          </a:p>
          <a:p>
            <a:endParaRPr lang="en-US" dirty="0"/>
          </a:p>
          <a:p>
            <a:r>
              <a:rPr lang="en-US" dirty="0"/>
              <a:t>Used to compensate for increasing attenuation by increasing amplification of the return signal with depth</a:t>
            </a:r>
          </a:p>
        </p:txBody>
      </p:sp>
    </p:spTree>
    <p:extLst>
      <p:ext uri="{BB962C8B-B14F-4D97-AF65-F5344CB8AC3E}">
        <p14:creationId xmlns:p14="http://schemas.microsoft.com/office/powerpoint/2010/main" val="4268999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Gain Compensation (TGC)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set so that controls for near field are lower and far field higher </a:t>
            </a:r>
          </a:p>
          <a:p>
            <a:r>
              <a:rPr lang="en-US" dirty="0"/>
              <a:t>Some ultrasound units automatically compensate for the attenuation of the far field and therefore require a lower setting in both the far field and near field—set these units in a “bell-shape” </a:t>
            </a:r>
          </a:p>
          <a:p>
            <a:r>
              <a:rPr lang="en-US" dirty="0"/>
              <a:t>Quick scan can be useful as a starting point</a:t>
            </a:r>
          </a:p>
        </p:txBody>
      </p:sp>
    </p:spTree>
    <p:extLst>
      <p:ext uri="{BB962C8B-B14F-4D97-AF65-F5344CB8AC3E}">
        <p14:creationId xmlns:p14="http://schemas.microsoft.com/office/powerpoint/2010/main" val="3472420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TGC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70501"/>
            <a:ext cx="2895600" cy="4525963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70502"/>
            <a:ext cx="3047999" cy="4525962"/>
          </a:xfrm>
        </p:spPr>
      </p:pic>
    </p:spTree>
    <p:extLst>
      <p:ext uri="{BB962C8B-B14F-4D97-AF65-F5344CB8AC3E}">
        <p14:creationId xmlns:p14="http://schemas.microsoft.com/office/powerpoint/2010/main" val="3175505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Gain Compensation (TGC)</a:t>
            </a:r>
          </a:p>
        </p:txBody>
      </p:sp>
      <p:pic>
        <p:nvPicPr>
          <p:cNvPr id="2050" name="Picture 2" descr="ima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7391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72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 </a:t>
            </a:r>
            <a:r>
              <a:rPr lang="en-US" sz="3200" dirty="0"/>
              <a:t>(Contrast)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Adjusts the overall number of shades of gray</a:t>
            </a:r>
          </a:p>
          <a:p>
            <a:endParaRPr lang="en-US" dirty="0"/>
          </a:p>
          <a:p>
            <a:r>
              <a:rPr lang="en-US" dirty="0"/>
              <a:t>How white is white </a:t>
            </a:r>
          </a:p>
          <a:p>
            <a:endParaRPr lang="en-US" dirty="0"/>
          </a:p>
          <a:p>
            <a:r>
              <a:rPr lang="en-US" dirty="0"/>
              <a:t>How black is black</a:t>
            </a:r>
          </a:p>
        </p:txBody>
      </p:sp>
    </p:spTree>
    <p:extLst>
      <p:ext uri="{BB962C8B-B14F-4D97-AF65-F5344CB8AC3E}">
        <p14:creationId xmlns:p14="http://schemas.microsoft.com/office/powerpoint/2010/main" val="1294150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Increasing</a:t>
            </a:r>
            <a:r>
              <a:rPr lang="en-US" dirty="0"/>
              <a:t> the DR : </a:t>
            </a:r>
          </a:p>
          <a:p>
            <a:pPr lvl="1"/>
            <a:r>
              <a:rPr lang="en-US" dirty="0"/>
              <a:t>higher number of gray scale levels (increased spatial resolution by increased contrast levels)</a:t>
            </a:r>
          </a:p>
          <a:p>
            <a:pPr lvl="1"/>
            <a:r>
              <a:rPr lang="en-US" dirty="0"/>
              <a:t>increased image detail and smoother images</a:t>
            </a:r>
          </a:p>
          <a:p>
            <a:r>
              <a:rPr lang="en-US" b="1" dirty="0">
                <a:solidFill>
                  <a:srgbClr val="FFFF00"/>
                </a:solidFill>
              </a:rPr>
              <a:t>Decreasing</a:t>
            </a:r>
            <a:r>
              <a:rPr lang="en-US" dirty="0"/>
              <a:t> the DR:</a:t>
            </a:r>
          </a:p>
          <a:p>
            <a:pPr lvl="1"/>
            <a:r>
              <a:rPr lang="en-US" dirty="0"/>
              <a:t>increases the contrast of the image, with more black and white areas than shades of gray</a:t>
            </a:r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36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high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Too low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3" y="2449512"/>
            <a:ext cx="4140201" cy="3968877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2449512"/>
            <a:ext cx="3736976" cy="3968877"/>
          </a:xfrm>
        </p:spPr>
      </p:pic>
    </p:spTree>
    <p:extLst>
      <p:ext uri="{BB962C8B-B14F-4D97-AF65-F5344CB8AC3E}">
        <p14:creationId xmlns:p14="http://schemas.microsoft.com/office/powerpoint/2010/main" val="3108329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Range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6325" y="2046287"/>
            <a:ext cx="74485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227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 of images produced and updated per second </a:t>
            </a:r>
          </a:p>
          <a:p>
            <a:r>
              <a:rPr lang="en-US" dirty="0"/>
              <a:t>Determines how smooth the image appears (depends upon image depth, width and scan line density)</a:t>
            </a:r>
          </a:p>
          <a:p>
            <a:r>
              <a:rPr lang="en-US" dirty="0"/>
              <a:t>Decreasing the depth and width of the sector allows for a higher frame rate and improved image resolution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3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Ultrasound Image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Grey Scale 2D optimization</a:t>
            </a:r>
          </a:p>
          <a:p>
            <a:pPr lvl="1"/>
            <a:r>
              <a:rPr lang="en-US" dirty="0"/>
              <a:t>series of shades from white to black</a:t>
            </a:r>
          </a:p>
          <a:p>
            <a:pPr lvl="1"/>
            <a:endParaRPr lang="en-US" dirty="0"/>
          </a:p>
          <a:p>
            <a:pPr marL="68580" indent="0">
              <a:buNone/>
            </a:pPr>
            <a:endParaRPr lang="en-US" dirty="0"/>
          </a:p>
          <a:p>
            <a:r>
              <a:rPr lang="en-US" dirty="0"/>
              <a:t>Colour/Power/Spectral doppler optimization</a:t>
            </a:r>
          </a:p>
        </p:txBody>
      </p:sp>
    </p:spTree>
    <p:extLst>
      <p:ext uri="{BB962C8B-B14F-4D97-AF65-F5344CB8AC3E}">
        <p14:creationId xmlns:p14="http://schemas.microsoft.com/office/powerpoint/2010/main" val="29183151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Updating and averaging of consecutive frames on the screen to reduce noise and speckling.</a:t>
            </a:r>
          </a:p>
          <a:p>
            <a:r>
              <a:rPr lang="en-US" dirty="0"/>
              <a:t>Increased persistence will smooth out the images but sacrifices crispness of moving structures</a:t>
            </a:r>
          </a:p>
          <a:p>
            <a:r>
              <a:rPr lang="en-US" dirty="0"/>
              <a:t>Decreased persistence will give a grainier image</a:t>
            </a:r>
          </a:p>
          <a:p>
            <a:r>
              <a:rPr lang="en-US" dirty="0"/>
              <a:t>Higher levels of persistence are more desirable for slow moving structures and lower levels for rapidly moving structures</a:t>
            </a:r>
          </a:p>
        </p:txBody>
      </p:sp>
    </p:spTree>
    <p:extLst>
      <p:ext uri="{BB962C8B-B14F-4D97-AF65-F5344CB8AC3E}">
        <p14:creationId xmlns:p14="http://schemas.microsoft.com/office/powerpoint/2010/main" val="1194973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Depicts presence and direction of blood flow</a:t>
            </a:r>
          </a:p>
          <a:p>
            <a:r>
              <a:rPr lang="en-US" dirty="0"/>
              <a:t>It is a display of </a:t>
            </a:r>
            <a:r>
              <a:rPr lang="en-US" dirty="0">
                <a:solidFill>
                  <a:srgbClr val="FFFF00"/>
                </a:solidFill>
              </a:rPr>
              <a:t>mean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frequency</a:t>
            </a:r>
          </a:p>
          <a:p>
            <a:r>
              <a:rPr lang="en-US" dirty="0"/>
              <a:t>Pro:</a:t>
            </a:r>
          </a:p>
          <a:p>
            <a:pPr lvl="1"/>
            <a:r>
              <a:rPr lang="en-US" dirty="0"/>
              <a:t>Overall view of flow in the region</a:t>
            </a:r>
          </a:p>
          <a:p>
            <a:pPr lvl="1"/>
            <a:r>
              <a:rPr lang="en-US" dirty="0"/>
              <a:t>Rapid assessment of flow direction and velocity</a:t>
            </a:r>
          </a:p>
          <a:p>
            <a:r>
              <a:rPr lang="en-US" dirty="0"/>
              <a:t>Cons:</a:t>
            </a:r>
          </a:p>
          <a:p>
            <a:pPr lvl="1"/>
            <a:r>
              <a:rPr lang="en-US" dirty="0"/>
              <a:t>Limited flow information (esp deep tissue)</a:t>
            </a:r>
          </a:p>
          <a:p>
            <a:pPr lvl="1"/>
            <a:r>
              <a:rPr lang="en-US" dirty="0"/>
              <a:t>Poorer temporal resolution at increased depth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369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Doppler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2930" indent="-514350">
              <a:buAutoNum type="arabicPeriod"/>
            </a:pPr>
            <a:r>
              <a:rPr lang="en-US" dirty="0"/>
              <a:t>Wall filter setting</a:t>
            </a:r>
          </a:p>
          <a:p>
            <a:pPr marL="582930" indent="-514350">
              <a:buAutoNum type="arabicPeriod"/>
            </a:pPr>
            <a:r>
              <a:rPr lang="en-US" dirty="0"/>
              <a:t>Box Size </a:t>
            </a:r>
          </a:p>
          <a:p>
            <a:pPr marL="582930" indent="-514350">
              <a:buAutoNum type="arabicPeriod"/>
            </a:pPr>
            <a:r>
              <a:rPr lang="en-US" dirty="0"/>
              <a:t>Sector width/frequency/focus/zoom</a:t>
            </a:r>
          </a:p>
          <a:p>
            <a:pPr marL="582930" indent="-514350">
              <a:buAutoNum type="arabicPeriod"/>
            </a:pPr>
            <a:r>
              <a:rPr lang="en-US" dirty="0"/>
              <a:t>Colour gain</a:t>
            </a:r>
          </a:p>
          <a:p>
            <a:pPr marL="582930" indent="-514350">
              <a:buAutoNum type="arabicPeriod"/>
            </a:pPr>
            <a:r>
              <a:rPr lang="en-US" dirty="0"/>
              <a:t>Colour Scale or Pulse Repetition Frequency (PRF)</a:t>
            </a:r>
          </a:p>
        </p:txBody>
      </p:sp>
    </p:spTree>
    <p:extLst>
      <p:ext uri="{BB962C8B-B14F-4D97-AF65-F5344CB8AC3E}">
        <p14:creationId xmlns:p14="http://schemas.microsoft.com/office/powerpoint/2010/main" val="9954775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Filter Setting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Colour, power and spectral settings all have different wall filter levels</a:t>
            </a:r>
          </a:p>
          <a:p>
            <a:r>
              <a:rPr lang="en-US" dirty="0"/>
              <a:t>Computer selectively ignores velocities below a set limit</a:t>
            </a:r>
          </a:p>
          <a:p>
            <a:r>
              <a:rPr lang="en-US" dirty="0"/>
              <a:t>Filter settings are usually preset by the manufacturer: high, medium, or low filter setting </a:t>
            </a:r>
          </a:p>
          <a:p>
            <a:r>
              <a:rPr lang="en-US" dirty="0"/>
              <a:t>Use the </a:t>
            </a:r>
            <a:r>
              <a:rPr lang="en-US" dirty="0">
                <a:solidFill>
                  <a:srgbClr val="FFFF00"/>
                </a:solidFill>
              </a:rPr>
              <a:t>lowest</a:t>
            </a:r>
            <a:r>
              <a:rPr lang="en-US" dirty="0"/>
              <a:t> possible setting always</a:t>
            </a:r>
          </a:p>
        </p:txBody>
      </p:sp>
    </p:spTree>
    <p:extLst>
      <p:ext uri="{BB962C8B-B14F-4D97-AF65-F5344CB8AC3E}">
        <p14:creationId xmlns:p14="http://schemas.microsoft.com/office/powerpoint/2010/main" val="515174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Box can be adjusted in </a:t>
            </a:r>
          </a:p>
          <a:p>
            <a:pPr lvl="1"/>
            <a:r>
              <a:rPr lang="en-US" dirty="0"/>
              <a:t>Width</a:t>
            </a:r>
          </a:p>
          <a:p>
            <a:pPr lvl="1"/>
            <a:r>
              <a:rPr lang="en-US" dirty="0"/>
              <a:t>Height</a:t>
            </a:r>
          </a:p>
          <a:p>
            <a:pPr lvl="1"/>
            <a:r>
              <a:rPr lang="en-US" dirty="0"/>
              <a:t>Depth into patient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286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Width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By reducing the width, each frame can be completed in much less time: increasing the frame rate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0" y="1905000"/>
            <a:ext cx="350519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925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Height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If the depth of the colour box in the patient is reduced, return of signal faster: faster frame  rate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02944" y="1770501"/>
            <a:ext cx="3372644" cy="379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4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Change depth and width of box so it </a:t>
            </a:r>
            <a:r>
              <a:rPr lang="en-US" sz="2800" b="1" dirty="0"/>
              <a:t> </a:t>
            </a:r>
            <a:r>
              <a:rPr lang="en-US" sz="2800" dirty="0"/>
              <a:t>covers only the area of immediate interest</a:t>
            </a:r>
          </a:p>
          <a:p>
            <a:pPr fontAlgn="base"/>
            <a:r>
              <a:rPr lang="en-US" sz="2800" dirty="0"/>
              <a:t>Do not make color box too </a:t>
            </a:r>
            <a:r>
              <a:rPr lang="en-US" sz="2800" dirty="0">
                <a:solidFill>
                  <a:srgbClr val="FFFF00"/>
                </a:solidFill>
              </a:rPr>
              <a:t>wide</a:t>
            </a:r>
            <a:r>
              <a:rPr lang="en-US" sz="2800" dirty="0"/>
              <a:t>: decreases the frame rate</a:t>
            </a:r>
          </a:p>
          <a:p>
            <a:pPr fontAlgn="base"/>
            <a:r>
              <a:rPr lang="en-US" sz="2800" dirty="0"/>
              <a:t>Do not make color box too </a:t>
            </a:r>
            <a:r>
              <a:rPr lang="en-US" sz="2800" dirty="0">
                <a:solidFill>
                  <a:srgbClr val="FFFF00"/>
                </a:solidFill>
              </a:rPr>
              <a:t>long: </a:t>
            </a:r>
            <a:r>
              <a:rPr lang="en-US" sz="2800" dirty="0"/>
              <a:t> deeper the sampling, lower the scale due to increased transit time and sampling area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0762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Box Size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561"/>
            <a:ext cx="7772400" cy="44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294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Amplifies or decreases the Doppler shift signal</a:t>
            </a:r>
          </a:p>
          <a:p>
            <a:r>
              <a:rPr lang="en-US" dirty="0"/>
              <a:t>Too much gain results in excessive noise and detracts from image quality</a:t>
            </a:r>
          </a:p>
          <a:p>
            <a:r>
              <a:rPr lang="en-US" dirty="0"/>
              <a:t>Too little gain diminishes the sensitivity of the system to detect low flow</a:t>
            </a:r>
          </a:p>
          <a:p>
            <a:r>
              <a:rPr lang="en-US" dirty="0"/>
              <a:t>Increase the gain until a little bit of speckle artifact is seen, then slightly decrease the gain to only just eliminate the speckle artifact</a:t>
            </a:r>
          </a:p>
        </p:txBody>
      </p:sp>
    </p:spTree>
    <p:extLst>
      <p:ext uri="{BB962C8B-B14F-4D97-AF65-F5344CB8AC3E}">
        <p14:creationId xmlns:p14="http://schemas.microsoft.com/office/powerpoint/2010/main" val="56965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2D Images </a:t>
            </a:r>
            <a:r>
              <a:rPr lang="en-US" sz="2000" dirty="0"/>
              <a:t>(after presets)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6464"/>
            <a:ext cx="7772400" cy="5126736"/>
          </a:xfrm>
        </p:spPr>
        <p:txBody>
          <a:bodyPr>
            <a:normAutofit lnSpcReduction="10000"/>
          </a:bodyPr>
          <a:lstStyle/>
          <a:p>
            <a:pPr marL="582930" indent="-514350">
              <a:buAutoNum type="arabicPeriod"/>
            </a:pPr>
            <a:r>
              <a:rPr lang="en-US" dirty="0"/>
              <a:t>Depth</a:t>
            </a:r>
          </a:p>
          <a:p>
            <a:pPr marL="582930" indent="-514350">
              <a:buAutoNum type="arabicPeriod"/>
            </a:pPr>
            <a:r>
              <a:rPr lang="en-US" dirty="0"/>
              <a:t>Sector width</a:t>
            </a:r>
          </a:p>
          <a:p>
            <a:pPr marL="582930" indent="-514350">
              <a:buFont typeface="Wingdings" panose="05000000000000000000" pitchFamily="2" charset="2"/>
              <a:buAutoNum type="arabicPeriod"/>
            </a:pPr>
            <a:r>
              <a:rPr lang="en-US" dirty="0"/>
              <a:t>Frequency  (</a:t>
            </a:r>
            <a:r>
              <a:rPr lang="en-US" sz="2400" dirty="0"/>
              <a:t>after picking correct transducer probe</a:t>
            </a:r>
            <a:r>
              <a:rPr lang="en-US" dirty="0"/>
              <a:t>)</a:t>
            </a:r>
          </a:p>
          <a:p>
            <a:pPr marL="582930" indent="-514350">
              <a:buAutoNum type="arabicPeriod"/>
            </a:pPr>
            <a:r>
              <a:rPr lang="en-US" dirty="0"/>
              <a:t>Focus</a:t>
            </a:r>
          </a:p>
          <a:p>
            <a:pPr marL="582930" indent="-514350">
              <a:buAutoNum type="arabicPeriod"/>
            </a:pPr>
            <a:r>
              <a:rPr lang="en-US" dirty="0"/>
              <a:t>Gain</a:t>
            </a:r>
          </a:p>
          <a:p>
            <a:pPr marL="582930" indent="-514350">
              <a:buFont typeface="Wingdings" panose="05000000000000000000" pitchFamily="2" charset="2"/>
              <a:buAutoNum type="arabicPeriod"/>
            </a:pPr>
            <a:r>
              <a:rPr lang="en-US" dirty="0"/>
              <a:t>Time Gain Compensation  or TGC</a:t>
            </a:r>
          </a:p>
          <a:p>
            <a:pPr marL="582930" indent="-514350">
              <a:buAutoNum type="arabicPeriod"/>
            </a:pPr>
            <a:r>
              <a:rPr lang="en-US" dirty="0"/>
              <a:t>Zoom</a:t>
            </a:r>
          </a:p>
          <a:p>
            <a:pPr marL="582930" indent="-514350">
              <a:buFont typeface="Wingdings" panose="05000000000000000000" pitchFamily="2" charset="2"/>
              <a:buAutoNum type="arabicPeriod"/>
            </a:pPr>
            <a:r>
              <a:rPr lang="en-US" dirty="0"/>
              <a:t>Dynamic Range (</a:t>
            </a:r>
            <a:r>
              <a:rPr lang="en-US" sz="2200" dirty="0"/>
              <a:t>contrast</a:t>
            </a:r>
            <a:r>
              <a:rPr lang="en-US" dirty="0"/>
              <a:t>)</a:t>
            </a:r>
          </a:p>
          <a:p>
            <a:pPr marL="582930" indent="-514350">
              <a:buAutoNum type="arabicPeriod"/>
            </a:pPr>
            <a:endParaRPr lang="en-US" dirty="0"/>
          </a:p>
          <a:p>
            <a:r>
              <a:rPr lang="en-US" sz="2400" dirty="0"/>
              <a:t>Persistence, Frame Rate</a:t>
            </a:r>
          </a:p>
        </p:txBody>
      </p:sp>
    </p:spTree>
    <p:extLst>
      <p:ext uri="{BB962C8B-B14F-4D97-AF65-F5344CB8AC3E}">
        <p14:creationId xmlns:p14="http://schemas.microsoft.com/office/powerpoint/2010/main" val="1823067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Colour Gain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560"/>
            <a:ext cx="7391400" cy="4683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617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1088136"/>
          </a:xfrm>
        </p:spPr>
        <p:txBody>
          <a:bodyPr>
            <a:normAutofit/>
          </a:bodyPr>
          <a:lstStyle/>
          <a:p>
            <a:r>
              <a:rPr lang="en-US" sz="3200" dirty="0"/>
              <a:t>Colour Scale or Pulse Repetition Frequency (PRF)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Number of pulses launched per second by the transducer</a:t>
            </a:r>
          </a:p>
          <a:p>
            <a:r>
              <a:rPr lang="en-US" dirty="0"/>
              <a:t>Increases or decreases the maximum velocity that can be displayed without aliasing</a:t>
            </a:r>
          </a:p>
          <a:p>
            <a:r>
              <a:rPr lang="en-US" dirty="0"/>
              <a:t>The PRF can be altered by the operator to prevent aliasing or to detect low blood flow</a:t>
            </a:r>
          </a:p>
          <a:p>
            <a:r>
              <a:rPr lang="en-US" dirty="0"/>
              <a:t>As a general rule the PRF should be ideally set at approximately half of the expected velocity of the blood flow in the ROI</a:t>
            </a:r>
          </a:p>
          <a:p>
            <a:r>
              <a:rPr lang="en-US" dirty="0"/>
              <a:t>The PRF is determined by various controls such as colour box size and velocity range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10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Scale is limited by the maximum depth of field of view</a:t>
            </a:r>
          </a:p>
          <a:p>
            <a:r>
              <a:rPr lang="en-US" dirty="0"/>
              <a:t>Maximum colour PRF is achieved when spectral Doppler is switched off and the colour box width is decreased as much as possible.</a:t>
            </a:r>
          </a:p>
        </p:txBody>
      </p:sp>
    </p:spTree>
    <p:extLst>
      <p:ext uri="{BB962C8B-B14F-4D97-AF65-F5344CB8AC3E}">
        <p14:creationId xmlns:p14="http://schemas.microsoft.com/office/powerpoint/2010/main" val="2105629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990600"/>
            <a:ext cx="74676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1562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Colour Scale</a:t>
            </a:r>
            <a:br>
              <a:rPr lang="en-US" dirty="0"/>
            </a:b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" y="1789112"/>
            <a:ext cx="684847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812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387" y="1171574"/>
            <a:ext cx="599122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210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171575"/>
            <a:ext cx="597217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5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Colour Doppler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Poor spatial resolution</a:t>
            </a:r>
            <a:r>
              <a:rPr lang="en-US" dirty="0"/>
              <a:t>: especially deeper structures</a:t>
            </a:r>
          </a:p>
          <a:p>
            <a:r>
              <a:rPr lang="en-US" dirty="0">
                <a:solidFill>
                  <a:srgbClr val="0070C0"/>
                </a:solidFill>
              </a:rPr>
              <a:t>Aliasing</a:t>
            </a:r>
            <a:r>
              <a:rPr lang="en-US" dirty="0"/>
              <a:t>: abnormally high velocities exceed the rate at which the system can record the velocity correctly</a:t>
            </a:r>
          </a:p>
          <a:p>
            <a:pPr lvl="1"/>
            <a:r>
              <a:rPr lang="en-US" dirty="0"/>
              <a:t>Methods to eliminate: </a:t>
            </a:r>
          </a:p>
          <a:p>
            <a:pPr lvl="2"/>
            <a:r>
              <a:rPr lang="en-US" dirty="0"/>
              <a:t>Increase the PRF or velocity scale</a:t>
            </a:r>
          </a:p>
          <a:p>
            <a:pPr lvl="2"/>
            <a:r>
              <a:rPr lang="en-US" dirty="0"/>
              <a:t>Shift the baseline</a:t>
            </a:r>
          </a:p>
          <a:p>
            <a:pPr lvl="2"/>
            <a:r>
              <a:rPr lang="en-US" dirty="0"/>
              <a:t>Increase the angle of approach</a:t>
            </a:r>
          </a:p>
          <a:p>
            <a:pPr lvl="2"/>
            <a:r>
              <a:rPr lang="en-US" dirty="0"/>
              <a:t>Decrease transducer frequency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834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Colour Doppler Artifacts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High colour gain</a:t>
            </a:r>
            <a:r>
              <a:rPr lang="en-US" dirty="0"/>
              <a:t>: produces colour noise and obscures the true Doppler signal</a:t>
            </a:r>
          </a:p>
          <a:p>
            <a:pPr lvl="1"/>
            <a:r>
              <a:rPr lang="en-US" dirty="0"/>
              <a:t>Eliminate by setting gain just below the introduction of random colour or speckle</a:t>
            </a:r>
          </a:p>
          <a:p>
            <a:r>
              <a:rPr lang="en-US" dirty="0">
                <a:solidFill>
                  <a:srgbClr val="0070C0"/>
                </a:solidFill>
              </a:rPr>
              <a:t>Flash artifact</a:t>
            </a:r>
            <a:r>
              <a:rPr lang="en-US" dirty="0"/>
              <a:t>: sudden marked movement of the transducer or the tissue within the field of view </a:t>
            </a:r>
          </a:p>
          <a:p>
            <a:pPr lvl="1"/>
            <a:r>
              <a:rPr lang="en-US" dirty="0"/>
              <a:t>Eliminate by holding transducer still and asking patient to be still ie breath hold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028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Colour Doppler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To Increase sensitivity: </a:t>
            </a:r>
            <a:r>
              <a:rPr lang="en-US" dirty="0">
                <a:solidFill>
                  <a:srgbClr val="FF0000"/>
                </a:solidFill>
              </a:rPr>
              <a:t> esp for low velocity</a:t>
            </a:r>
          </a:p>
          <a:p>
            <a:pPr lvl="1"/>
            <a:r>
              <a:rPr lang="en-US" dirty="0"/>
              <a:t>Decrease velocity scale or PRF</a:t>
            </a:r>
          </a:p>
          <a:p>
            <a:pPr lvl="1"/>
            <a:r>
              <a:rPr lang="en-US" dirty="0"/>
              <a:t>Move focus position to the region of interest</a:t>
            </a:r>
          </a:p>
          <a:p>
            <a:pPr lvl="1"/>
            <a:r>
              <a:rPr lang="en-US" dirty="0"/>
              <a:t>Decrease colour box</a:t>
            </a:r>
          </a:p>
          <a:p>
            <a:pPr lvl="1"/>
            <a:r>
              <a:rPr lang="en-US" dirty="0"/>
              <a:t>Increase colour gain</a:t>
            </a:r>
          </a:p>
          <a:p>
            <a:pPr lvl="1"/>
            <a:r>
              <a:rPr lang="en-US" dirty="0"/>
              <a:t>Decrease wall filter</a:t>
            </a:r>
          </a:p>
          <a:p>
            <a:r>
              <a:rPr lang="en-US" dirty="0">
                <a:solidFill>
                  <a:srgbClr val="0070C0"/>
                </a:solidFill>
              </a:rPr>
              <a:t>To Decrease flash artifact</a:t>
            </a:r>
          </a:p>
          <a:p>
            <a:pPr lvl="1"/>
            <a:r>
              <a:rPr lang="en-US" dirty="0"/>
              <a:t>Decrease colour gain</a:t>
            </a:r>
          </a:p>
          <a:p>
            <a:pPr lvl="1"/>
            <a:r>
              <a:rPr lang="en-US" dirty="0"/>
              <a:t>Decrease the depth of field of view</a:t>
            </a:r>
          </a:p>
          <a:p>
            <a:pPr lvl="1"/>
            <a:r>
              <a:rPr lang="en-US" dirty="0"/>
              <a:t>Decrease sector size</a:t>
            </a:r>
          </a:p>
          <a:p>
            <a:pPr lvl="1"/>
            <a:r>
              <a:rPr lang="en-US" dirty="0"/>
              <a:t>Use Zoom function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32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with higher depth</a:t>
            </a:r>
          </a:p>
          <a:p>
            <a:r>
              <a:rPr lang="en-US" dirty="0"/>
              <a:t>Decrease depth to have ROI at ¾ depth of screen</a:t>
            </a:r>
          </a:p>
          <a:p>
            <a:r>
              <a:rPr lang="en-US" dirty="0"/>
              <a:t>Leave small area around the ROI to look for useful artefacts (enhancement, shadowing etc.)</a:t>
            </a:r>
          </a:p>
          <a:p>
            <a:r>
              <a:rPr lang="en-US" dirty="0"/>
              <a:t>Small depth of field - superficial structures</a:t>
            </a:r>
          </a:p>
          <a:p>
            <a:r>
              <a:rPr lang="en-US" dirty="0"/>
              <a:t>Large depth of field - deeper structures</a:t>
            </a:r>
          </a:p>
        </p:txBody>
      </p:sp>
    </p:spTree>
    <p:extLst>
      <p:ext uri="{BB962C8B-B14F-4D97-AF65-F5344CB8AC3E}">
        <p14:creationId xmlns:p14="http://schemas.microsoft.com/office/powerpoint/2010/main" val="436489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Power Doppler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Increased sensitivity to low velocity flow</a:t>
            </a:r>
          </a:p>
          <a:p>
            <a:r>
              <a:rPr lang="en-US" dirty="0"/>
              <a:t>No direction of flow information</a:t>
            </a:r>
          </a:p>
          <a:p>
            <a:r>
              <a:rPr lang="en-US" dirty="0"/>
              <a:t>No velocity information</a:t>
            </a:r>
          </a:p>
          <a:p>
            <a:r>
              <a:rPr lang="en-US" dirty="0"/>
              <a:t>More flash artefacts</a:t>
            </a:r>
          </a:p>
          <a:p>
            <a:r>
              <a:rPr lang="en-US" dirty="0"/>
              <a:t>Use on all masses if cannot obtain flow on colour doppler</a:t>
            </a:r>
          </a:p>
          <a:p>
            <a:r>
              <a:rPr lang="en-US" dirty="0"/>
              <a:t>Decrease 2D gain to increase sensitivity</a:t>
            </a:r>
          </a:p>
          <a:p>
            <a:r>
              <a:rPr lang="en-US" dirty="0"/>
              <a:t>Sometimes flow can be eliminated with too much transducer probe pressure</a:t>
            </a:r>
          </a:p>
        </p:txBody>
      </p:sp>
    </p:spTree>
    <p:extLst>
      <p:ext uri="{BB962C8B-B14F-4D97-AF65-F5344CB8AC3E}">
        <p14:creationId xmlns:p14="http://schemas.microsoft.com/office/powerpoint/2010/main" val="31433582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in situations to figure out solid vs cystic</a:t>
            </a:r>
          </a:p>
          <a:p>
            <a:pPr lvl="1"/>
            <a:r>
              <a:rPr lang="en-US" dirty="0"/>
              <a:t>Soft tissue lumps</a:t>
            </a:r>
          </a:p>
          <a:p>
            <a:pPr lvl="1"/>
            <a:r>
              <a:rPr lang="en-US" dirty="0"/>
              <a:t>Breast lumps</a:t>
            </a:r>
          </a:p>
          <a:p>
            <a:pPr lvl="1"/>
            <a:r>
              <a:rPr lang="en-US" dirty="0"/>
              <a:t>Lymph nodes</a:t>
            </a:r>
          </a:p>
          <a:p>
            <a:r>
              <a:rPr lang="en-US" dirty="0"/>
              <a:t>Low flow/diminished flow</a:t>
            </a:r>
          </a:p>
          <a:p>
            <a:pPr lvl="1"/>
            <a:r>
              <a:rPr lang="en-US" dirty="0"/>
              <a:t>Confirmation/exclusion of testicular torsion</a:t>
            </a:r>
          </a:p>
          <a:p>
            <a:r>
              <a:rPr lang="en-US" dirty="0"/>
              <a:t>Do not forget to obtain spectral tracing to confirm it is not artefact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81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detect flow on either colour/power doppler, must perform spectral trace to confirm vascularity is present:  confirms mass is </a:t>
            </a:r>
            <a:r>
              <a:rPr lang="en-US" dirty="0">
                <a:solidFill>
                  <a:schemeClr val="accent3"/>
                </a:solidFill>
              </a:rPr>
              <a:t>SOLID or vascularity is present</a:t>
            </a:r>
          </a:p>
          <a:p>
            <a:r>
              <a:rPr lang="en-US" dirty="0"/>
              <a:t>Number one error: </a:t>
            </a:r>
            <a:r>
              <a:rPr lang="en-US" dirty="0">
                <a:solidFill>
                  <a:srgbClr val="0070C0"/>
                </a:solidFill>
              </a:rPr>
              <a:t>incorrect colour and velocity scales</a:t>
            </a:r>
          </a:p>
          <a:p>
            <a:pPr lvl="1"/>
            <a:r>
              <a:rPr lang="en-US" dirty="0"/>
              <a:t>Everyone must learn how to adjust scale on the US machines</a:t>
            </a:r>
          </a:p>
        </p:txBody>
      </p:sp>
    </p:spTree>
    <p:extLst>
      <p:ext uri="{BB962C8B-B14F-4D97-AF65-F5344CB8AC3E}">
        <p14:creationId xmlns:p14="http://schemas.microsoft.com/office/powerpoint/2010/main" val="3640252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Spectral Doppler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Angle</a:t>
            </a:r>
          </a:p>
          <a:p>
            <a:r>
              <a:rPr lang="en-US" dirty="0"/>
              <a:t>Spectral Gain</a:t>
            </a:r>
          </a:p>
          <a:p>
            <a:r>
              <a:rPr lang="en-US" dirty="0"/>
              <a:t>Gate size and position</a:t>
            </a:r>
          </a:p>
          <a:p>
            <a:r>
              <a:rPr lang="en-US" dirty="0"/>
              <a:t>Velocity scale </a:t>
            </a:r>
          </a:p>
          <a:p>
            <a:r>
              <a:rPr lang="en-US" dirty="0"/>
              <a:t>Baseline</a:t>
            </a:r>
          </a:p>
          <a:p>
            <a:r>
              <a:rPr lang="en-US" dirty="0"/>
              <a:t>Avoid transducer motion</a:t>
            </a:r>
          </a:p>
        </p:txBody>
      </p:sp>
    </p:spTree>
    <p:extLst>
      <p:ext uri="{BB962C8B-B14F-4D97-AF65-F5344CB8AC3E}">
        <p14:creationId xmlns:p14="http://schemas.microsoft.com/office/powerpoint/2010/main" val="2748795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MCA doppler: </a:t>
            </a:r>
          </a:p>
          <a:p>
            <a:pPr lvl="1"/>
            <a:r>
              <a:rPr lang="en-US" dirty="0"/>
              <a:t>angle of insonation of zero degrees ensures most accurate measurement of the PSV</a:t>
            </a:r>
          </a:p>
        </p:txBody>
      </p:sp>
    </p:spTree>
    <p:extLst>
      <p:ext uri="{BB962C8B-B14F-4D97-AF65-F5344CB8AC3E}">
        <p14:creationId xmlns:p14="http://schemas.microsoft.com/office/powerpoint/2010/main" val="2516998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Gain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Gain should be adjusted to outline the contour of the depicted waveform</a:t>
            </a:r>
          </a:p>
          <a:p>
            <a:r>
              <a:rPr lang="en-US" dirty="0"/>
              <a:t>Too low a setting falsely suggests absent flow</a:t>
            </a:r>
          </a:p>
          <a:p>
            <a:r>
              <a:rPr lang="en-US" dirty="0"/>
              <a:t>Independent of colour and power gains</a:t>
            </a:r>
          </a:p>
        </p:txBody>
      </p:sp>
    </p:spTree>
    <p:extLst>
      <p:ext uri="{BB962C8B-B14F-4D97-AF65-F5344CB8AC3E}">
        <p14:creationId xmlns:p14="http://schemas.microsoft.com/office/powerpoint/2010/main" val="20121685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Gain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1" y="1426464"/>
            <a:ext cx="6577012" cy="488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12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Size and 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Sample size from which the signal is obtained with pulsed Doppler</a:t>
            </a:r>
          </a:p>
          <a:p>
            <a:r>
              <a:rPr lang="en-US" dirty="0"/>
              <a:t> Should be as small as possible to exclude erroneous signal arising from adjacent vessels or marginal flow</a:t>
            </a:r>
          </a:p>
          <a:p>
            <a:r>
              <a:rPr lang="en-US" dirty="0"/>
              <a:t>About 2/3 of vessel width in center</a:t>
            </a:r>
          </a:p>
        </p:txBody>
      </p:sp>
    </p:spTree>
    <p:extLst>
      <p:ext uri="{BB962C8B-B14F-4D97-AF65-F5344CB8AC3E}">
        <p14:creationId xmlns:p14="http://schemas.microsoft.com/office/powerpoint/2010/main" val="7032860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Size and Position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524000"/>
            <a:ext cx="7162800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39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38200" y="762000"/>
            <a:ext cx="7391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78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Affects the frame rate of the image</a:t>
            </a:r>
          </a:p>
          <a:p>
            <a:r>
              <a:rPr lang="en-US" dirty="0"/>
              <a:t>Affects pulse repetition frequency</a:t>
            </a:r>
          </a:p>
          <a:p>
            <a:r>
              <a:rPr lang="en-US" dirty="0"/>
              <a:t>Decreasing depth increases the PRF and frame rate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076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43000" y="762000"/>
            <a:ext cx="6858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707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14400"/>
            <a:ext cx="6781800" cy="510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639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95400"/>
            <a:ext cx="45720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28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 tissue masses or any mass anywhere</a:t>
            </a:r>
          </a:p>
          <a:p>
            <a:r>
              <a:rPr lang="en-US" dirty="0"/>
              <a:t>Lymph nodes/neck masses</a:t>
            </a:r>
          </a:p>
          <a:p>
            <a:r>
              <a:rPr lang="en-US" dirty="0"/>
              <a:t>Breast</a:t>
            </a:r>
          </a:p>
          <a:p>
            <a:r>
              <a:rPr lang="en-US" dirty="0"/>
              <a:t>Ovarian</a:t>
            </a:r>
          </a:p>
          <a:p>
            <a:r>
              <a:rPr lang="en-US" dirty="0"/>
              <a:t>Scrotal</a:t>
            </a:r>
          </a:p>
          <a:p>
            <a:r>
              <a:rPr lang="en-US" dirty="0"/>
              <a:t>Obstetrical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740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Palpable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Confirm presence of a mass</a:t>
            </a:r>
          </a:p>
          <a:p>
            <a:r>
              <a:rPr lang="en-US" dirty="0"/>
              <a:t>Location of mass </a:t>
            </a:r>
          </a:p>
          <a:p>
            <a:r>
              <a:rPr lang="en-US" dirty="0"/>
              <a:t>Characterize mass</a:t>
            </a:r>
          </a:p>
          <a:p>
            <a:pPr lvl="1"/>
            <a:r>
              <a:rPr lang="en-US" dirty="0"/>
              <a:t>Cyst vs solid</a:t>
            </a:r>
          </a:p>
          <a:p>
            <a:pPr lvl="1"/>
            <a:r>
              <a:rPr lang="en-US" dirty="0"/>
              <a:t>Vascularity</a:t>
            </a:r>
          </a:p>
          <a:p>
            <a:pPr lvl="1"/>
            <a:r>
              <a:rPr lang="en-US" dirty="0"/>
              <a:t>Dynamic information – compression</a:t>
            </a:r>
          </a:p>
          <a:p>
            <a:r>
              <a:rPr lang="en-US" dirty="0"/>
              <a:t>However, majority of soft tissue masses have nonspecific appearance:  </a:t>
            </a:r>
            <a:r>
              <a:rPr lang="en-US" dirty="0">
                <a:solidFill>
                  <a:srgbClr val="0070C0"/>
                </a:solidFill>
              </a:rPr>
              <a:t>DDx</a:t>
            </a:r>
            <a:r>
              <a:rPr lang="en-US" dirty="0"/>
              <a:t> driven by location</a:t>
            </a:r>
          </a:p>
        </p:txBody>
      </p:sp>
    </p:spTree>
    <p:extLst>
      <p:ext uri="{BB962C8B-B14F-4D97-AF65-F5344CB8AC3E}">
        <p14:creationId xmlns:p14="http://schemas.microsoft.com/office/powerpoint/2010/main" val="21874077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a high frequency linear transducer first</a:t>
            </a:r>
          </a:p>
          <a:p>
            <a:r>
              <a:rPr lang="en-US" dirty="0"/>
              <a:t>May need to change to lower frequency probe if patient is large or mass extends into deep soft tissues or curvilinear</a:t>
            </a:r>
          </a:p>
          <a:p>
            <a:r>
              <a:rPr lang="en-US" dirty="0"/>
              <a:t>If the mass is small, trap mass between two fingers to hold down while scanning</a:t>
            </a:r>
          </a:p>
          <a:p>
            <a:r>
              <a:rPr lang="en-US" dirty="0"/>
              <a:t>Start scanning the nearby, </a:t>
            </a:r>
            <a:r>
              <a:rPr lang="en-US" dirty="0">
                <a:solidFill>
                  <a:srgbClr val="FFFF00"/>
                </a:solidFill>
              </a:rPr>
              <a:t>NORMAL</a:t>
            </a:r>
            <a:r>
              <a:rPr lang="en-US" dirty="0"/>
              <a:t>, uninvolved area to appreciate normal anatomy (can scan </a:t>
            </a:r>
            <a:r>
              <a:rPr lang="en-US" dirty="0">
                <a:solidFill>
                  <a:srgbClr val="FFFF00"/>
                </a:solidFill>
              </a:rPr>
              <a:t>contralateral</a:t>
            </a:r>
            <a:r>
              <a:rPr lang="en-US" dirty="0"/>
              <a:t> side too)</a:t>
            </a:r>
          </a:p>
        </p:txBody>
      </p:sp>
    </p:spTree>
    <p:extLst>
      <p:ext uri="{BB962C8B-B14F-4D97-AF65-F5344CB8AC3E}">
        <p14:creationId xmlns:p14="http://schemas.microsoft.com/office/powerpoint/2010/main" val="39357617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Scanning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First image mass to show relationship with respect to soft tissue layer</a:t>
            </a:r>
          </a:p>
          <a:p>
            <a:pPr lvl="1"/>
            <a:r>
              <a:rPr lang="en-US" dirty="0"/>
              <a:t>Large FOV</a:t>
            </a:r>
          </a:p>
          <a:p>
            <a:pPr lvl="1"/>
            <a:r>
              <a:rPr lang="en-US" dirty="0"/>
              <a:t>Scan along the border of the mass</a:t>
            </a:r>
          </a:p>
          <a:p>
            <a:r>
              <a:rPr lang="en-US" dirty="0"/>
              <a:t>Then image to show mass close up in detail to assess edges, internal characteristics, and vascularity (may need standoff pad or lots of gel)</a:t>
            </a:r>
          </a:p>
          <a:p>
            <a:r>
              <a:rPr lang="en-US" dirty="0"/>
              <a:t>Take at least 3-5 images in sagittal and axial through the mass or more if large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987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Location Location 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Body location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Draw an image </a:t>
            </a:r>
          </a:p>
          <a:p>
            <a:pPr lvl="1"/>
            <a:r>
              <a:rPr lang="en-US" dirty="0"/>
              <a:t>Describe with respect to external landmarks</a:t>
            </a:r>
          </a:p>
          <a:p>
            <a:r>
              <a:rPr lang="en-US" dirty="0">
                <a:solidFill>
                  <a:srgbClr val="0070C0"/>
                </a:solidFill>
              </a:rPr>
              <a:t>Soft tissue layer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Dermal: thin hyperechoic layer</a:t>
            </a:r>
          </a:p>
          <a:p>
            <a:pPr lvl="1"/>
            <a:r>
              <a:rPr lang="en-US" dirty="0"/>
              <a:t>Subcutaneous: hypoechoic fat interspersed with hyperechoic linear (connective tissue septa)</a:t>
            </a:r>
          </a:p>
          <a:p>
            <a:pPr lvl="1"/>
            <a:r>
              <a:rPr lang="en-US" dirty="0"/>
              <a:t>Fascial: thin hyperechoic layer</a:t>
            </a:r>
          </a:p>
          <a:p>
            <a:pPr lvl="1"/>
            <a:r>
              <a:rPr lang="en-US" dirty="0"/>
              <a:t>Muscle: hypoechoic cylindrical structures, with hyperechoic connective tissue, surrounding them</a:t>
            </a:r>
          </a:p>
          <a:p>
            <a:pPr lvl="1"/>
            <a:r>
              <a:rPr lang="en-US" dirty="0"/>
              <a:t>Bone:  strong hyperechoic shadow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656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Soft Tissues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1676400"/>
            <a:ext cx="6172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6862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Steve\Desktop\lumps and bumps\comparison 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8856"/>
            <a:ext cx="7010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963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</a:t>
            </a:r>
            <a:endParaRPr lang="en-US" sz="3600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little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Too much</a:t>
            </a:r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14600"/>
            <a:ext cx="3887788" cy="3581400"/>
          </a:xfrm>
        </p:spPr>
      </p:pic>
      <p:pic>
        <p:nvPicPr>
          <p:cNvPr id="13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3962400" cy="3581400"/>
          </a:xfrm>
        </p:spPr>
      </p:pic>
    </p:spTree>
    <p:extLst>
      <p:ext uri="{BB962C8B-B14F-4D97-AF65-F5344CB8AC3E}">
        <p14:creationId xmlns:p14="http://schemas.microsoft.com/office/powerpoint/2010/main" val="2262851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Characterize Mass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determination of location</a:t>
            </a:r>
          </a:p>
          <a:p>
            <a:r>
              <a:rPr lang="en-US" dirty="0"/>
              <a:t>Assess</a:t>
            </a:r>
          </a:p>
          <a:p>
            <a:pPr lvl="1"/>
            <a:r>
              <a:rPr lang="en-US" dirty="0"/>
              <a:t>Shape and margins (image the edges)</a:t>
            </a:r>
          </a:p>
          <a:p>
            <a:pPr lvl="1"/>
            <a:r>
              <a:rPr lang="en-US" dirty="0"/>
              <a:t>Echogenicity</a:t>
            </a:r>
          </a:p>
          <a:p>
            <a:pPr lvl="1"/>
            <a:r>
              <a:rPr lang="en-US" dirty="0"/>
              <a:t>Internal characteristics</a:t>
            </a:r>
          </a:p>
          <a:p>
            <a:pPr lvl="1"/>
            <a:r>
              <a:rPr lang="en-US" dirty="0"/>
              <a:t>Through transmission</a:t>
            </a:r>
          </a:p>
          <a:p>
            <a:pPr lvl="1"/>
            <a:r>
              <a:rPr lang="en-US" dirty="0"/>
              <a:t>Vascularity</a:t>
            </a:r>
          </a:p>
          <a:p>
            <a:pPr lvl="1"/>
            <a:r>
              <a:rPr lang="en-US" dirty="0"/>
              <a:t>Dynamic: mobility and compression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658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Important to differentiate solid vs cystic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rgbClr val="0070C0"/>
                </a:solidFill>
              </a:rPr>
              <a:t>present</a:t>
            </a:r>
            <a:r>
              <a:rPr lang="en-US" dirty="0"/>
              <a:t>, confirms mass is </a:t>
            </a:r>
            <a:r>
              <a:rPr lang="en-US" dirty="0">
                <a:solidFill>
                  <a:srgbClr val="0070C0"/>
                </a:solidFill>
              </a:rPr>
              <a:t>solid</a:t>
            </a:r>
          </a:p>
          <a:p>
            <a:r>
              <a:rPr lang="en-US" dirty="0"/>
              <a:t>If absent, mass can be solid or cystic</a:t>
            </a:r>
          </a:p>
          <a:p>
            <a:r>
              <a:rPr lang="en-US" dirty="0"/>
              <a:t>Must show spectral doppler waveform to prove vascularity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794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Midclavicular lump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981200"/>
            <a:ext cx="2895600" cy="279486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276600" y="1981200"/>
            <a:ext cx="541813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79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Month Earlier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" y="1770501"/>
            <a:ext cx="4122738" cy="303009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3738" y="1770500"/>
            <a:ext cx="4191000" cy="37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12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Incorrectly Dx: Complex Cyst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went wrong</a:t>
            </a:r>
          </a:p>
          <a:p>
            <a:pPr lvl="1"/>
            <a:r>
              <a:rPr lang="en-US" dirty="0"/>
              <a:t>Image to contrasty DR 72</a:t>
            </a:r>
          </a:p>
          <a:p>
            <a:pPr lvl="1"/>
            <a:r>
              <a:rPr lang="en-US" dirty="0"/>
              <a:t>Wall filter 194 Hz vs WMF low 1</a:t>
            </a:r>
          </a:p>
          <a:p>
            <a:pPr lvl="1"/>
            <a:r>
              <a:rPr lang="en-US" dirty="0"/>
              <a:t>Velocity scale 6cm/s vs 10 cm/s</a:t>
            </a:r>
          </a:p>
          <a:p>
            <a:pPr lvl="1"/>
            <a:endParaRPr lang="en-US" dirty="0"/>
          </a:p>
          <a:p>
            <a:r>
              <a:rPr lang="en-US" dirty="0"/>
              <a:t>Optimize image</a:t>
            </a:r>
          </a:p>
          <a:p>
            <a:pPr lvl="1"/>
            <a:r>
              <a:rPr lang="en-US" dirty="0"/>
              <a:t>Scale could be reduced</a:t>
            </a:r>
          </a:p>
          <a:p>
            <a:pPr lvl="1"/>
            <a:r>
              <a:rPr lang="en-US" dirty="0"/>
              <a:t>Gate size and position</a:t>
            </a:r>
          </a:p>
          <a:p>
            <a:pPr marL="454914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2984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RLQ Mass Probable Lymphoma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2691963"/>
            <a:ext cx="4038600" cy="2682162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6138" y="2699592"/>
            <a:ext cx="4038600" cy="266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377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Improve?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Colour box smaller only ROI:  this could even be smaller with just minimal surround tissue</a:t>
            </a:r>
          </a:p>
          <a:p>
            <a:endParaRPr lang="en-US" dirty="0"/>
          </a:p>
          <a:p>
            <a:r>
              <a:rPr lang="en-US" dirty="0"/>
              <a:t>Spectral trace required to confirm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435100"/>
            <a:ext cx="5486400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255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Retroaerolar Mass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676400"/>
            <a:ext cx="3657600" cy="289560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14800" y="1676400"/>
            <a:ext cx="4572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827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Be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Spectral trace in center of lesion to prove solid</a:t>
            </a:r>
          </a:p>
          <a:p>
            <a:r>
              <a:rPr lang="en-US" dirty="0"/>
              <a:t>Not done is this case</a:t>
            </a:r>
          </a:p>
          <a:p>
            <a:pPr lvl="1"/>
            <a:r>
              <a:rPr lang="en-US" dirty="0"/>
              <a:t>Perilesional inflammation vs solid</a:t>
            </a:r>
          </a:p>
        </p:txBody>
      </p:sp>
    </p:spTree>
    <p:extLst>
      <p:ext uri="{BB962C8B-B14F-4D97-AF65-F5344CB8AC3E}">
        <p14:creationId xmlns:p14="http://schemas.microsoft.com/office/powerpoint/2010/main" val="32885973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621536"/>
          </a:xfrm>
        </p:spPr>
        <p:txBody>
          <a:bodyPr/>
          <a:lstStyle/>
          <a:p>
            <a:r>
              <a:rPr lang="en-US" dirty="0"/>
              <a:t>Anterior Abdominal Wall Mass</a:t>
            </a:r>
            <a:br>
              <a:rPr lang="en-US" dirty="0"/>
            </a:br>
            <a:r>
              <a:rPr lang="en-US" sz="3200" dirty="0"/>
              <a:t>Diagnosis?  Cystic or Solid?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7675" y="2590800"/>
            <a:ext cx="4038600" cy="229763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00575" y="2590800"/>
            <a:ext cx="4038600" cy="22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39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Optimized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5029200" cy="3886200"/>
          </a:xfrm>
        </p:spPr>
      </p:pic>
    </p:spTree>
    <p:extLst>
      <p:ext uri="{BB962C8B-B14F-4D97-AF65-F5344CB8AC3E}">
        <p14:creationId xmlns:p14="http://schemas.microsoft.com/office/powerpoint/2010/main" val="7946448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Improve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922040"/>
          </a:xfrm>
        </p:spPr>
        <p:txBody>
          <a:bodyPr/>
          <a:lstStyle/>
          <a:p>
            <a:r>
              <a:rPr lang="en-US" dirty="0"/>
              <a:t>2D image</a:t>
            </a:r>
          </a:p>
          <a:p>
            <a:pPr lvl="1"/>
            <a:r>
              <a:rPr lang="en-US" dirty="0"/>
              <a:t>Look for nipple extending toward skin surface</a:t>
            </a:r>
          </a:p>
          <a:p>
            <a:pPr lvl="1"/>
            <a:r>
              <a:rPr lang="en-US" dirty="0"/>
              <a:t>Decrease depth</a:t>
            </a:r>
          </a:p>
          <a:p>
            <a:pPr marL="454914" lvl="1" indent="0">
              <a:buNone/>
            </a:pPr>
            <a:endParaRPr lang="en-US" dirty="0"/>
          </a:p>
          <a:p>
            <a:r>
              <a:rPr lang="en-US" dirty="0"/>
              <a:t>Colour doppler</a:t>
            </a:r>
          </a:p>
          <a:p>
            <a:pPr lvl="1"/>
            <a:r>
              <a:rPr lang="en-US" dirty="0"/>
              <a:t>Colour box smaller:  too wide for ROI</a:t>
            </a:r>
          </a:p>
          <a:p>
            <a:pPr lvl="1"/>
            <a:r>
              <a:rPr lang="en-US" dirty="0"/>
              <a:t>Check wall filter</a:t>
            </a:r>
          </a:p>
          <a:p>
            <a:pPr lvl="1"/>
            <a:r>
              <a:rPr lang="en-US" dirty="0"/>
              <a:t>Colour gain</a:t>
            </a:r>
          </a:p>
          <a:p>
            <a:pPr lvl="1"/>
            <a:r>
              <a:rPr lang="en-US" dirty="0"/>
              <a:t>Velocity scale</a:t>
            </a:r>
          </a:p>
        </p:txBody>
      </p:sp>
    </p:spTree>
    <p:extLst>
      <p:ext uri="{BB962C8B-B14F-4D97-AF65-F5344CB8AC3E}">
        <p14:creationId xmlns:p14="http://schemas.microsoft.com/office/powerpoint/2010/main" val="2191116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Not Forget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is to try </a:t>
            </a:r>
            <a:r>
              <a:rPr lang="en-US" dirty="0">
                <a:solidFill>
                  <a:srgbClr val="FFFF00"/>
                </a:solidFill>
              </a:rPr>
              <a:t>power</a:t>
            </a:r>
            <a:r>
              <a:rPr lang="en-US" dirty="0"/>
              <a:t> doppler as it is more sensitive for flow detection</a:t>
            </a:r>
          </a:p>
          <a:p>
            <a:r>
              <a:rPr lang="en-US" dirty="0"/>
              <a:t>That is why it is the gold standard for checking blood flow overlying embryo to confirm fetal demise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333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164336"/>
          </a:xfrm>
        </p:spPr>
        <p:txBody>
          <a:bodyPr/>
          <a:lstStyle/>
          <a:p>
            <a:r>
              <a:rPr lang="en-US" dirty="0"/>
              <a:t>Bladder Wall Mass: </a:t>
            </a:r>
            <a:r>
              <a:rPr lang="en-US" sz="2000" dirty="0"/>
              <a:t>2 representative images, is there enough information provided?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2286000"/>
            <a:ext cx="4038600" cy="31242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6138" y="2286000"/>
            <a:ext cx="4038600" cy="307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282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the images provided, colour box too large for the area of concern</a:t>
            </a:r>
          </a:p>
          <a:p>
            <a:r>
              <a:rPr lang="en-US" dirty="0"/>
              <a:t>No spectral tracing provided to prove this was a solid mass</a:t>
            </a:r>
          </a:p>
          <a:p>
            <a:r>
              <a:rPr lang="en-US" dirty="0"/>
              <a:t>Often seen flash artefact in a mass so need spectral tracing</a:t>
            </a:r>
          </a:p>
        </p:txBody>
      </p:sp>
    </p:spTree>
    <p:extLst>
      <p:ext uri="{BB962C8B-B14F-4D97-AF65-F5344CB8AC3E}">
        <p14:creationId xmlns:p14="http://schemas.microsoft.com/office/powerpoint/2010/main" val="405313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1240536"/>
          </a:xfrm>
        </p:spPr>
        <p:txBody>
          <a:bodyPr/>
          <a:lstStyle/>
          <a:p>
            <a:r>
              <a:rPr lang="en-US" dirty="0"/>
              <a:t>Nerve Sheath Tumor: </a:t>
            </a:r>
            <a:r>
              <a:rPr lang="en-US" sz="3200" dirty="0"/>
              <a:t>images for all masses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400" y="2286000"/>
            <a:ext cx="3608388" cy="3352800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2286000"/>
            <a:ext cx="3836988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162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Perianal Mass: Solid vs Cystic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676400"/>
            <a:ext cx="6781800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324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is the Vascularity?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6725" y="1770501"/>
            <a:ext cx="4019550" cy="409689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86276" y="1828800"/>
            <a:ext cx="39751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268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Peripheral Only: Acute Inflammation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905000"/>
            <a:ext cx="59436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93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Posterior Neck Mass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138" y="2057400"/>
            <a:ext cx="4038600" cy="31011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6138" y="2057400"/>
            <a:ext cx="4038600" cy="31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4798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Really No Flow?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Ways to improve</a:t>
            </a:r>
          </a:p>
          <a:p>
            <a:pPr lvl="1"/>
            <a:r>
              <a:rPr lang="en-US" dirty="0"/>
              <a:t>Less depth in overall image:  lesion superficial</a:t>
            </a:r>
          </a:p>
          <a:p>
            <a:pPr lvl="1"/>
            <a:r>
              <a:rPr lang="en-US" dirty="0"/>
              <a:t>Colour box smaller</a:t>
            </a:r>
          </a:p>
          <a:p>
            <a:pPr lvl="1"/>
            <a:r>
              <a:rPr lang="en-US" dirty="0"/>
              <a:t>Gate size and position</a:t>
            </a:r>
          </a:p>
          <a:p>
            <a:pPr lvl="1"/>
            <a:r>
              <a:rPr lang="en-US" dirty="0"/>
              <a:t>Velocity lower for spectral tracing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135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Sector Width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Routine setting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More appropriate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59037"/>
            <a:ext cx="4040188" cy="395935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59038"/>
            <a:ext cx="4041775" cy="3959350"/>
          </a:xfrm>
        </p:spPr>
      </p:pic>
    </p:spTree>
    <p:extLst>
      <p:ext uri="{BB962C8B-B14F-4D97-AF65-F5344CB8AC3E}">
        <p14:creationId xmlns:p14="http://schemas.microsoft.com/office/powerpoint/2010/main" val="19505969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Rt Inguinal Mass Pregnant Patient ?hernia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231" y="1784350"/>
            <a:ext cx="77647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387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Looks like a lot of vessels</a:t>
            </a:r>
          </a:p>
          <a:p>
            <a:endParaRPr lang="en-US" dirty="0"/>
          </a:p>
          <a:p>
            <a:r>
              <a:rPr lang="en-US" dirty="0"/>
              <a:t>Spectral trace to assess flow:  arterial vs venous</a:t>
            </a:r>
          </a:p>
          <a:p>
            <a:endParaRPr lang="en-US" dirty="0"/>
          </a:p>
          <a:p>
            <a:r>
              <a:rPr lang="en-US" dirty="0"/>
              <a:t>Round Ligament varicosities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9000" y="1524000"/>
            <a:ext cx="5486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6308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Lymph Node Assessment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981200"/>
            <a:ext cx="68580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395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 Doppler Criteria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Benign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Malignant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Flow absent/minimal</a:t>
            </a:r>
          </a:p>
          <a:p>
            <a:r>
              <a:rPr lang="en-US" dirty="0"/>
              <a:t>Central vascular location</a:t>
            </a:r>
          </a:p>
          <a:p>
            <a:r>
              <a:rPr lang="en-US" dirty="0"/>
              <a:t>Single vascular pedicle</a:t>
            </a:r>
          </a:p>
          <a:p>
            <a:r>
              <a:rPr lang="en-US" dirty="0"/>
              <a:t>Regular vascular pattern</a:t>
            </a:r>
          </a:p>
          <a:p>
            <a:r>
              <a:rPr lang="en-US" dirty="0"/>
              <a:t>Low impedance values</a:t>
            </a:r>
          </a:p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497389" y="2459037"/>
            <a:ext cx="4189412" cy="3959352"/>
          </a:xfrm>
        </p:spPr>
        <p:txBody>
          <a:bodyPr/>
          <a:lstStyle/>
          <a:p>
            <a:r>
              <a:rPr lang="en-US" dirty="0"/>
              <a:t>Flow present</a:t>
            </a:r>
          </a:p>
          <a:p>
            <a:r>
              <a:rPr lang="en-US" dirty="0"/>
              <a:t>Peripheral vascular location</a:t>
            </a:r>
          </a:p>
          <a:p>
            <a:r>
              <a:rPr lang="en-US" dirty="0"/>
              <a:t>Multiple vascular pedicles</a:t>
            </a:r>
          </a:p>
          <a:p>
            <a:r>
              <a:rPr lang="en-US" dirty="0"/>
              <a:t>Chaotic vascular pattern</a:t>
            </a:r>
          </a:p>
          <a:p>
            <a:r>
              <a:rPr lang="en-US" dirty="0"/>
              <a:t>High impedance values</a:t>
            </a:r>
          </a:p>
        </p:txBody>
      </p:sp>
    </p:spTree>
    <p:extLst>
      <p:ext uri="{BB962C8B-B14F-4D97-AF65-F5344CB8AC3E}">
        <p14:creationId xmlns:p14="http://schemas.microsoft.com/office/powerpoint/2010/main" val="393560618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Location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Benign: central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343401" y="1809750"/>
            <a:ext cx="4343400" cy="1009650"/>
          </a:xfrm>
        </p:spPr>
        <p:txBody>
          <a:bodyPr/>
          <a:lstStyle/>
          <a:p>
            <a:r>
              <a:rPr lang="en-US" dirty="0"/>
              <a:t>Malignant: mixed central &amp; peripheral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2823273"/>
            <a:ext cx="2986881" cy="311080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8200" y="2971800"/>
            <a:ext cx="3809999" cy="296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716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Vascular Pedicle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Benign: single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Malignant:  multiple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2971801"/>
            <a:ext cx="3505200" cy="2333624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800600" y="2971801"/>
            <a:ext cx="3352799" cy="23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4997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Benign:  low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Malignant: high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2832798"/>
            <a:ext cx="3429000" cy="288220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832798"/>
            <a:ext cx="3508375" cy="28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3446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Masses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all 2D criteria</a:t>
            </a:r>
          </a:p>
          <a:p>
            <a:r>
              <a:rPr lang="en-US" dirty="0"/>
              <a:t>Assess for vascularity</a:t>
            </a:r>
          </a:p>
          <a:p>
            <a:pPr lvl="1"/>
            <a:r>
              <a:rPr lang="en-US" dirty="0"/>
              <a:t>Colour doppler</a:t>
            </a:r>
          </a:p>
          <a:p>
            <a:pPr lvl="1"/>
            <a:r>
              <a:rPr lang="en-US" dirty="0"/>
              <a:t>Power doppler</a:t>
            </a:r>
          </a:p>
          <a:p>
            <a:pPr lvl="1"/>
            <a:r>
              <a:rPr lang="en-US" dirty="0"/>
              <a:t>Confirm with spectral doppler</a:t>
            </a:r>
          </a:p>
        </p:txBody>
      </p:sp>
    </p:spTree>
    <p:extLst>
      <p:ext uri="{BB962C8B-B14F-4D97-AF65-F5344CB8AC3E}">
        <p14:creationId xmlns:p14="http://schemas.microsoft.com/office/powerpoint/2010/main" val="2325655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Lesion: </a:t>
            </a:r>
            <a:r>
              <a:rPr lang="en-US" sz="2000" dirty="0"/>
              <a:t>increased in size on F/U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752600"/>
            <a:ext cx="652462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166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Diagnosis?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should have been done next?</a:t>
            </a:r>
          </a:p>
          <a:p>
            <a:endParaRPr lang="en-US" dirty="0"/>
          </a:p>
          <a:p>
            <a:r>
              <a:rPr lang="en-US" dirty="0"/>
              <a:t>Spectral tracing to prove there is vascularity vs flash artefact</a:t>
            </a:r>
          </a:p>
          <a:p>
            <a:pPr lvl="1"/>
            <a:r>
              <a:rPr lang="en-US" dirty="0"/>
              <a:t>Common for flash artefact in mobile echoes within lesion</a:t>
            </a:r>
          </a:p>
          <a:p>
            <a:pPr lvl="1"/>
            <a:r>
              <a:rPr lang="en-US" dirty="0"/>
              <a:t>Could be complex cyst, patient recalled for spectral doppler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6858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54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4261</TotalTime>
  <Words>3661</Words>
  <Application>Microsoft Office PowerPoint</Application>
  <PresentationFormat>On-screen Show (4:3)</PresentationFormat>
  <Paragraphs>682</Paragraphs>
  <Slides>160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160</vt:i4>
      </vt:variant>
    </vt:vector>
  </HeadingPairs>
  <TitlesOfParts>
    <vt:vector size="169" baseType="lpstr">
      <vt:lpstr>Arial</vt:lpstr>
      <vt:lpstr>Calibri</vt:lpstr>
      <vt:lpstr>Consolas</vt:lpstr>
      <vt:lpstr>Corbel</vt:lpstr>
      <vt:lpstr>Kunstler Script</vt:lpstr>
      <vt:lpstr>Wingdings</vt:lpstr>
      <vt:lpstr>Wingdings 2</vt:lpstr>
      <vt:lpstr>Wingdings 3</vt:lpstr>
      <vt:lpstr>Metro</vt:lpstr>
      <vt:lpstr>Doppler: back to basics </vt:lpstr>
      <vt:lpstr>PowerPoint Presentation</vt:lpstr>
      <vt:lpstr>Ultrasound Image Quality</vt:lpstr>
      <vt:lpstr>Optimizing 2D Images (after presets)</vt:lpstr>
      <vt:lpstr>Depth</vt:lpstr>
      <vt:lpstr>Depth</vt:lpstr>
      <vt:lpstr>Depth</vt:lpstr>
      <vt:lpstr>Depth Optimized</vt:lpstr>
      <vt:lpstr>Sector Width</vt:lpstr>
      <vt:lpstr>Sector Width improves temporal resolution</vt:lpstr>
      <vt:lpstr>Frequency</vt:lpstr>
      <vt:lpstr>10C3 vs 6C3</vt:lpstr>
      <vt:lpstr>PowerPoint Presentation</vt:lpstr>
      <vt:lpstr>Focus </vt:lpstr>
      <vt:lpstr>Focus </vt:lpstr>
      <vt:lpstr>Gain (overall image gain)</vt:lpstr>
      <vt:lpstr>Gain (overall image gain)</vt:lpstr>
      <vt:lpstr>Gain</vt:lpstr>
      <vt:lpstr>Gain Optimized</vt:lpstr>
      <vt:lpstr>Zoom and Magnification</vt:lpstr>
      <vt:lpstr>Time Gain Compensation (TGC) </vt:lpstr>
      <vt:lpstr>Time Gain Compensation (TGC) </vt:lpstr>
      <vt:lpstr>TGC</vt:lpstr>
      <vt:lpstr>Time Gain Compensation (TGC)</vt:lpstr>
      <vt:lpstr>Dynamic Range (Contrast)</vt:lpstr>
      <vt:lpstr>Dynamic Range</vt:lpstr>
      <vt:lpstr>Dynamic Range</vt:lpstr>
      <vt:lpstr>Dynamic Range</vt:lpstr>
      <vt:lpstr>Frame Rate</vt:lpstr>
      <vt:lpstr>Persistence</vt:lpstr>
      <vt:lpstr>Colour Doppler</vt:lpstr>
      <vt:lpstr>Colour Doppler Optimization</vt:lpstr>
      <vt:lpstr>Wall Filter Setting</vt:lpstr>
      <vt:lpstr>Box Size</vt:lpstr>
      <vt:lpstr>Box Width</vt:lpstr>
      <vt:lpstr>Box Height</vt:lpstr>
      <vt:lpstr>Box Size</vt:lpstr>
      <vt:lpstr>Box Size</vt:lpstr>
      <vt:lpstr>Colour Gain</vt:lpstr>
      <vt:lpstr>Colour Gain </vt:lpstr>
      <vt:lpstr>Colour Scale or Pulse Repetition Frequency (PRF)</vt:lpstr>
      <vt:lpstr>PRF</vt:lpstr>
      <vt:lpstr>PowerPoint Presentation</vt:lpstr>
      <vt:lpstr>Colour Scale </vt:lpstr>
      <vt:lpstr>PowerPoint Presentation</vt:lpstr>
      <vt:lpstr>PowerPoint Presentation</vt:lpstr>
      <vt:lpstr>Colour Doppler Artifacts</vt:lpstr>
      <vt:lpstr>Colour Doppler Artifacts</vt:lpstr>
      <vt:lpstr>Colour Doppler Tips</vt:lpstr>
      <vt:lpstr>Power Doppler Imaging</vt:lpstr>
      <vt:lpstr>Power Doppler</vt:lpstr>
      <vt:lpstr>Spectral Doppler</vt:lpstr>
      <vt:lpstr>Spectral Doppler Optimization</vt:lpstr>
      <vt:lpstr>Angle</vt:lpstr>
      <vt:lpstr>Spectral Gain</vt:lpstr>
      <vt:lpstr>Spectral Gain</vt:lpstr>
      <vt:lpstr>Gate Size and Position</vt:lpstr>
      <vt:lpstr>Gate Size and Position</vt:lpstr>
      <vt:lpstr>PowerPoint Presentation</vt:lpstr>
      <vt:lpstr>PowerPoint Presentation</vt:lpstr>
      <vt:lpstr>PowerPoint Presentation</vt:lpstr>
      <vt:lpstr>PowerPoint Presentation</vt:lpstr>
      <vt:lpstr>Clinical Applications</vt:lpstr>
      <vt:lpstr>Palpable Masses</vt:lpstr>
      <vt:lpstr>Scanning Protocol</vt:lpstr>
      <vt:lpstr>Scanning Protocol</vt:lpstr>
      <vt:lpstr>Location Location Location</vt:lpstr>
      <vt:lpstr>Normal Soft Tissues</vt:lpstr>
      <vt:lpstr>PowerPoint Presentation</vt:lpstr>
      <vt:lpstr>Characterize Mass</vt:lpstr>
      <vt:lpstr>Vascularity</vt:lpstr>
      <vt:lpstr>Midclavicular lump</vt:lpstr>
      <vt:lpstr>One Month Earlier</vt:lpstr>
      <vt:lpstr>Incorrectly Dx: Complex Cyst</vt:lpstr>
      <vt:lpstr>RLQ Mass Probable Lymphoma</vt:lpstr>
      <vt:lpstr>How to Improve?</vt:lpstr>
      <vt:lpstr>Retroaerolar Mass</vt:lpstr>
      <vt:lpstr>What Should Be Next?</vt:lpstr>
      <vt:lpstr>Anterior Abdominal Wall Mass Diagnosis?  Cystic or Solid?</vt:lpstr>
      <vt:lpstr>Ways to Improve</vt:lpstr>
      <vt:lpstr>Do Not Forget </vt:lpstr>
      <vt:lpstr>Bladder Wall Mass: 2 representative images, is there enough information provided?</vt:lpstr>
      <vt:lpstr>PowerPoint Presentation</vt:lpstr>
      <vt:lpstr>Nerve Sheath Tumor: images for all masses </vt:lpstr>
      <vt:lpstr>Perianal Mass: Solid vs Cystic</vt:lpstr>
      <vt:lpstr>Where is the Vascularity?</vt:lpstr>
      <vt:lpstr>Peripheral Only: Acute Inflammation</vt:lpstr>
      <vt:lpstr>Left Posterior Neck Mass</vt:lpstr>
      <vt:lpstr>Is There Really No Flow?</vt:lpstr>
      <vt:lpstr>Rt Inguinal Mass Pregnant Patient ?hernia</vt:lpstr>
      <vt:lpstr>Next Step?</vt:lpstr>
      <vt:lpstr>Lymph Node Assessment</vt:lpstr>
      <vt:lpstr>LN Doppler Criteria</vt:lpstr>
      <vt:lpstr>Vascular Location</vt:lpstr>
      <vt:lpstr>Vascular Pedicle</vt:lpstr>
      <vt:lpstr>Impedance</vt:lpstr>
      <vt:lpstr>Breast Masses</vt:lpstr>
      <vt:lpstr>Breast Lesion: increased in size on F/U</vt:lpstr>
      <vt:lpstr>What is the Diagnosis?</vt:lpstr>
      <vt:lpstr>Ovarian Lesions</vt:lpstr>
      <vt:lpstr>IOTA ultrasound rules for ovarian masses </vt:lpstr>
      <vt:lpstr>Simple ovarian cysts with stroma in between</vt:lpstr>
      <vt:lpstr>Corpus Luteum</vt:lpstr>
      <vt:lpstr>Hemorrhagic Cyst</vt:lpstr>
      <vt:lpstr>Endometrioma</vt:lpstr>
      <vt:lpstr>Common Colour Box Problem</vt:lpstr>
      <vt:lpstr>Ovarian Complex Masses</vt:lpstr>
      <vt:lpstr>Colour/Power &amp; Spectral Tracings on all areas </vt:lpstr>
      <vt:lpstr>48 yo Bilateral Hypoechoic Ovarian Masses</vt:lpstr>
      <vt:lpstr>Reminders</vt:lpstr>
      <vt:lpstr>Scrotal Doppler Assessment</vt:lpstr>
      <vt:lpstr>Scrotal Doppler</vt:lpstr>
      <vt:lpstr>Common Doppler Issues</vt:lpstr>
      <vt:lpstr>Epididymitis?</vt:lpstr>
      <vt:lpstr>Compare with Testicle</vt:lpstr>
      <vt:lpstr>Obstetrical Applications</vt:lpstr>
      <vt:lpstr>Fetal Doppler Check list</vt:lpstr>
      <vt:lpstr>Umbilical Artery</vt:lpstr>
      <vt:lpstr>Watch Technique</vt:lpstr>
      <vt:lpstr>Umbilical Artery Doppler</vt:lpstr>
      <vt:lpstr>Umbilical Artery Normal </vt:lpstr>
      <vt:lpstr>Umbilical Artery Waveform</vt:lpstr>
      <vt:lpstr>Reference ranges for serial measurements of umbilical artery Doppler indices in the second half of pregnancy American Journal of Obstetrics and Gynecology (2005)</vt:lpstr>
      <vt:lpstr>Reference ranges for serial measurements of umbilical artery Doppler indices in the second half of pregnancy American Journal of Obstetrics and Gynecology (2005)</vt:lpstr>
      <vt:lpstr>Abnormal High UA PI in Midloop</vt:lpstr>
      <vt:lpstr>Reference ranges for serial measurements of blood velocity and pulsatility index at the intra-abdominal portion, and fetal and placental ends of the umbilical artery Ultrasound Obstet Gynecol 2005; 26: 162–169</vt:lpstr>
      <vt:lpstr>UA PI high in Mid Loop</vt:lpstr>
      <vt:lpstr>Evaluate intraabdominal UA arteries around fetal bladder</vt:lpstr>
      <vt:lpstr>UA loss of end diastolic flow: abnormal (patient not to be sent home)</vt:lpstr>
      <vt:lpstr>UA reversal of end diastolic flow: abnormal (patient not sent home)</vt:lpstr>
      <vt:lpstr>Is this acceptable?</vt:lpstr>
      <vt:lpstr>Is this acceptable?</vt:lpstr>
      <vt:lpstr>Scale corrected</vt:lpstr>
      <vt:lpstr>Is this acceptable?</vt:lpstr>
      <vt:lpstr>Umbilical artery tracing</vt:lpstr>
      <vt:lpstr>Umbilical artery ?diastolic flow</vt:lpstr>
      <vt:lpstr>Transient loss of end diastolic flow?</vt:lpstr>
      <vt:lpstr>Make sure this is not technical</vt:lpstr>
      <vt:lpstr>Umbilical artery tracing</vt:lpstr>
      <vt:lpstr>Middle Cerebral Artery</vt:lpstr>
      <vt:lpstr>MRA of Circle of Willis </vt:lpstr>
      <vt:lpstr>Colour Flow Map of COWs</vt:lpstr>
      <vt:lpstr>MCA Doppler Technique</vt:lpstr>
      <vt:lpstr>MCA Doppler Technique</vt:lpstr>
      <vt:lpstr>Common problem</vt:lpstr>
      <vt:lpstr>MCA Doppler</vt:lpstr>
      <vt:lpstr>PowerPoint Presentation</vt:lpstr>
      <vt:lpstr>Normal MCA Doppler</vt:lpstr>
      <vt:lpstr>Labelled MCA doppler</vt:lpstr>
      <vt:lpstr>MCA doppler</vt:lpstr>
      <vt:lpstr>MCA doppler</vt:lpstr>
      <vt:lpstr>MCA doppler</vt:lpstr>
      <vt:lpstr>MCA doppler</vt:lpstr>
      <vt:lpstr>Loss of end diastolic flow, real?</vt:lpstr>
      <vt:lpstr>MCA tracing</vt:lpstr>
      <vt:lpstr>Is MCA PI really &lt; 5 %tile? Correct technique before patient leaves</vt:lpstr>
      <vt:lpstr>MCA Doppler</vt:lpstr>
      <vt:lpstr>MCA Reversal of EDF: Ominous (even for normal size fetus)</vt:lpstr>
      <vt:lpstr>Take Home Points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Valerio</dc:creator>
  <cp:lastModifiedBy>rlee</cp:lastModifiedBy>
  <cp:revision>299</cp:revision>
  <dcterms:created xsi:type="dcterms:W3CDTF">2016-03-14T14:20:55Z</dcterms:created>
  <dcterms:modified xsi:type="dcterms:W3CDTF">2017-04-09T02:12:11Z</dcterms:modified>
</cp:coreProperties>
</file>